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4038600" cy="3124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Felix Titling" pitchFamily="82" charset="0"/>
              </a:rPr>
              <a:t>Large intestine </a:t>
            </a:r>
            <a:endParaRPr lang="en-US" sz="6000" dirty="0">
              <a:latin typeface="Felix Titling" pitchFamily="82" charset="0"/>
            </a:endParaRPr>
          </a:p>
        </p:txBody>
      </p:sp>
      <p:pic>
        <p:nvPicPr>
          <p:cNvPr id="2050" name="Picture 2" descr="C:\Users\Dr Navneet\Pictures\ppt image\l.i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676400"/>
            <a:ext cx="41148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Posteriorly</a:t>
            </a:r>
            <a:r>
              <a:rPr lang="en-US" dirty="0" smtClean="0"/>
              <a:t>: </a:t>
            </a:r>
            <a:r>
              <a:rPr lang="en-US" dirty="0" err="1" smtClean="0"/>
              <a:t>iliacus</a:t>
            </a:r>
            <a:r>
              <a:rPr lang="en-US" dirty="0" smtClean="0"/>
              <a:t>, </a:t>
            </a:r>
            <a:r>
              <a:rPr lang="en-US" dirty="0" err="1" smtClean="0"/>
              <a:t>quadratus</a:t>
            </a:r>
            <a:r>
              <a:rPr lang="en-US" dirty="0" smtClean="0"/>
              <a:t>  </a:t>
            </a:r>
            <a:r>
              <a:rPr lang="en-US" dirty="0" err="1" smtClean="0"/>
              <a:t>lumborum</a:t>
            </a:r>
            <a:r>
              <a:rPr lang="en-US" dirty="0" smtClean="0"/>
              <a:t> and </a:t>
            </a:r>
            <a:r>
              <a:rPr lang="en-US" dirty="0" err="1" smtClean="0"/>
              <a:t>transversus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Lateral </a:t>
            </a:r>
            <a:r>
              <a:rPr lang="en-US" dirty="0" err="1" smtClean="0"/>
              <a:t>cutaneous</a:t>
            </a:r>
            <a:r>
              <a:rPr lang="en-US" dirty="0" smtClean="0"/>
              <a:t> nerve of thigh, iliac branch of </a:t>
            </a:r>
            <a:r>
              <a:rPr lang="en-US" dirty="0" err="1" smtClean="0"/>
              <a:t>iliolumbar</a:t>
            </a:r>
            <a:r>
              <a:rPr lang="en-US" dirty="0" smtClean="0"/>
              <a:t> artery.</a:t>
            </a:r>
          </a:p>
          <a:p>
            <a:r>
              <a:rPr lang="en-US" dirty="0" err="1" smtClean="0"/>
              <a:t>Anteriorly</a:t>
            </a:r>
            <a:r>
              <a:rPr lang="en-US" dirty="0" smtClean="0"/>
              <a:t>: anterior abdominal wall.</a:t>
            </a:r>
          </a:p>
          <a:p>
            <a:r>
              <a:rPr lang="en-US" dirty="0" smtClean="0"/>
              <a:t>Upper end: deep to liver, </a:t>
            </a:r>
            <a:r>
              <a:rPr lang="en-US" dirty="0" err="1" smtClean="0"/>
              <a:t>rt.of</a:t>
            </a:r>
            <a:r>
              <a:rPr lang="en-US" dirty="0" smtClean="0"/>
              <a:t> duodenum&amp; </a:t>
            </a:r>
            <a:r>
              <a:rPr lang="en-US" dirty="0" err="1" smtClean="0"/>
              <a:t>g.b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Transverse 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Longest division (50 cm) begins at </a:t>
            </a:r>
            <a:r>
              <a:rPr lang="en-US" dirty="0" err="1" smtClean="0"/>
              <a:t>rt.colic</a:t>
            </a:r>
            <a:r>
              <a:rPr lang="en-US" dirty="0" smtClean="0"/>
              <a:t> flexure and ends at left colic flexure.</a:t>
            </a:r>
          </a:p>
          <a:p>
            <a:r>
              <a:rPr lang="en-US" dirty="0" smtClean="0"/>
              <a:t>Forms loop of varying size and descends to level below umbilicus even may descend into pelvis. </a:t>
            </a:r>
          </a:p>
          <a:p>
            <a:r>
              <a:rPr lang="en-US" dirty="0" smtClean="0"/>
              <a:t>Relations: ant. Greater </a:t>
            </a:r>
            <a:r>
              <a:rPr lang="en-US" dirty="0" err="1" smtClean="0"/>
              <a:t>omentum</a:t>
            </a:r>
            <a:r>
              <a:rPr lang="en-US" dirty="0" smtClean="0"/>
              <a:t> &amp; </a:t>
            </a:r>
            <a:r>
              <a:rPr lang="en-US" dirty="0" err="1" smtClean="0"/>
              <a:t>ant.abd.wall</a:t>
            </a:r>
            <a:endParaRPr lang="en-US" dirty="0" smtClean="0"/>
          </a:p>
          <a:p>
            <a:r>
              <a:rPr lang="en-US" dirty="0" err="1" smtClean="0"/>
              <a:t>Post.:descending</a:t>
            </a:r>
            <a:r>
              <a:rPr lang="en-US" dirty="0" smtClean="0"/>
              <a:t> part of duodenum &amp; pancreas, coils of jejunum &amp; ileum.</a:t>
            </a:r>
          </a:p>
          <a:p>
            <a:r>
              <a:rPr lang="en-US" dirty="0" smtClean="0"/>
              <a:t>Upper margin: liver, </a:t>
            </a:r>
            <a:r>
              <a:rPr lang="en-US" dirty="0" err="1" smtClean="0"/>
              <a:t>g.b</a:t>
            </a:r>
            <a:r>
              <a:rPr lang="en-US" dirty="0" smtClean="0"/>
              <a:t>., stomach, spleen &amp; tail of pancreas lt. kidney in lt. side.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Descending 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25 cm long, Begins at lt. colic flexure.</a:t>
            </a:r>
          </a:p>
          <a:p>
            <a:r>
              <a:rPr lang="en-US" dirty="0" smtClean="0"/>
              <a:t>Lies in lt. </a:t>
            </a:r>
            <a:r>
              <a:rPr lang="en-US" dirty="0" err="1" smtClean="0"/>
              <a:t>hypochondrium</a:t>
            </a:r>
            <a:r>
              <a:rPr lang="en-US" dirty="0" smtClean="0"/>
              <a:t> descends through </a:t>
            </a:r>
            <a:r>
              <a:rPr lang="en-US" dirty="0" err="1" smtClean="0"/>
              <a:t>lt.lateral</a:t>
            </a:r>
            <a:r>
              <a:rPr lang="en-US" dirty="0" smtClean="0"/>
              <a:t> region and </a:t>
            </a:r>
            <a:r>
              <a:rPr lang="en-US" dirty="0" err="1" smtClean="0"/>
              <a:t>lt.inguinal</a:t>
            </a:r>
            <a:r>
              <a:rPr lang="en-US" dirty="0" smtClean="0"/>
              <a:t> region to reach lt. side of true pelvis.</a:t>
            </a:r>
          </a:p>
          <a:p>
            <a:r>
              <a:rPr lang="en-US" dirty="0" smtClean="0"/>
              <a:t>It is covered by peritoneum on front and sides and anchored to diaphragm by fold of peritoneum called </a:t>
            </a:r>
            <a:r>
              <a:rPr lang="en-US" dirty="0" err="1" smtClean="0"/>
              <a:t>phrenicocolic</a:t>
            </a:r>
            <a:r>
              <a:rPr lang="en-US" dirty="0" smtClean="0"/>
              <a:t> ligament.</a:t>
            </a:r>
          </a:p>
          <a:p>
            <a:r>
              <a:rPr lang="en-US" dirty="0" smtClean="0"/>
              <a:t>Relations : </a:t>
            </a:r>
            <a:r>
              <a:rPr lang="en-US" dirty="0" err="1" smtClean="0"/>
              <a:t>lt.kidney,transversus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r>
              <a:rPr lang="en-US" dirty="0" smtClean="0"/>
              <a:t>, </a:t>
            </a:r>
            <a:r>
              <a:rPr lang="en-US" dirty="0" err="1" smtClean="0"/>
              <a:t>quadratus</a:t>
            </a:r>
            <a:r>
              <a:rPr lang="en-US" dirty="0" smtClean="0"/>
              <a:t> </a:t>
            </a:r>
            <a:r>
              <a:rPr lang="en-US" dirty="0" err="1" smtClean="0"/>
              <a:t>lumborum</a:t>
            </a:r>
            <a:r>
              <a:rPr lang="en-US" dirty="0" smtClean="0"/>
              <a:t>, </a:t>
            </a:r>
            <a:r>
              <a:rPr lang="en-US" dirty="0" err="1" smtClean="0"/>
              <a:t>iliacus</a:t>
            </a:r>
            <a:r>
              <a:rPr lang="en-US" dirty="0" smtClean="0"/>
              <a:t>, </a:t>
            </a:r>
            <a:r>
              <a:rPr lang="en-US" dirty="0" err="1" smtClean="0"/>
              <a:t>psoas</a:t>
            </a:r>
            <a:r>
              <a:rPr lang="en-US" dirty="0" smtClean="0"/>
              <a:t> major.</a:t>
            </a:r>
          </a:p>
          <a:p>
            <a:r>
              <a:rPr lang="en-US" dirty="0" smtClean="0"/>
              <a:t>Lt. </a:t>
            </a:r>
            <a:r>
              <a:rPr lang="en-US" dirty="0" err="1" smtClean="0"/>
              <a:t>iliohypogastric</a:t>
            </a:r>
            <a:r>
              <a:rPr lang="en-US" dirty="0" smtClean="0"/>
              <a:t> , </a:t>
            </a:r>
            <a:r>
              <a:rPr lang="en-US" dirty="0" err="1" smtClean="0"/>
              <a:t>ilioinguinal</a:t>
            </a:r>
            <a:r>
              <a:rPr lang="en-US" dirty="0" smtClean="0"/>
              <a:t> nerve , lateral </a:t>
            </a:r>
            <a:r>
              <a:rPr lang="en-US" dirty="0" err="1" smtClean="0"/>
              <a:t>cutaneous</a:t>
            </a:r>
            <a:r>
              <a:rPr lang="en-US" dirty="0" smtClean="0"/>
              <a:t> nerve of thigh, lt. iliac branch of </a:t>
            </a:r>
            <a:r>
              <a:rPr lang="en-US" dirty="0" err="1" smtClean="0"/>
              <a:t>iliolumbar</a:t>
            </a:r>
            <a:r>
              <a:rPr lang="en-US" dirty="0" smtClean="0"/>
              <a:t> artery.</a:t>
            </a:r>
          </a:p>
          <a:p>
            <a:r>
              <a:rPr lang="en-US" dirty="0" smtClean="0"/>
              <a:t>Just above inguinal ligament it lies over ext. iliac artery, femoral nerve, </a:t>
            </a:r>
            <a:r>
              <a:rPr lang="en-US" dirty="0" err="1" smtClean="0"/>
              <a:t>genitofemoral</a:t>
            </a:r>
            <a:r>
              <a:rPr lang="en-US" dirty="0" smtClean="0"/>
              <a:t> nerve and testicular  vessels.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 Navneet\Pictures\ppt image\C5FF342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95400"/>
            <a:ext cx="4038600" cy="4953000"/>
          </a:xfrm>
          <a:prstGeom prst="rect">
            <a:avLst/>
          </a:prstGeom>
          <a:noFill/>
        </p:spPr>
      </p:pic>
      <p:pic>
        <p:nvPicPr>
          <p:cNvPr id="2051" name="Picture 3" descr="C:\Users\Dr Navneet\Pictures\ppt image\colon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4038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sigmoid colon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Variable in length (40 cm)</a:t>
            </a:r>
          </a:p>
          <a:p>
            <a:r>
              <a:rPr lang="en-US" dirty="0" smtClean="0"/>
              <a:t>Continuous with descending colon above and rectum below at level of S3.</a:t>
            </a:r>
          </a:p>
          <a:p>
            <a:r>
              <a:rPr lang="en-US" dirty="0" smtClean="0"/>
              <a:t>It forms convoluted loop enclosed all around by peritoneum and attached to </a:t>
            </a:r>
            <a:r>
              <a:rPr lang="en-US" dirty="0" err="1" smtClean="0"/>
              <a:t>p.a.w</a:t>
            </a:r>
            <a:r>
              <a:rPr lang="en-US" dirty="0" smtClean="0"/>
              <a:t>. by v shaped  sigmoid </a:t>
            </a:r>
            <a:r>
              <a:rPr lang="en-US" dirty="0" err="1" smtClean="0"/>
              <a:t>mesocolon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Relations : structures of pelvic wall- internal &amp; external iliac vessels, </a:t>
            </a:r>
            <a:r>
              <a:rPr lang="en-US" dirty="0" err="1" smtClean="0"/>
              <a:t>obturator</a:t>
            </a:r>
            <a:r>
              <a:rPr lang="en-US" dirty="0" smtClean="0"/>
              <a:t> nerve, </a:t>
            </a:r>
            <a:r>
              <a:rPr lang="en-US" dirty="0" err="1" smtClean="0"/>
              <a:t>ductus</a:t>
            </a:r>
            <a:r>
              <a:rPr lang="en-US" dirty="0" smtClean="0"/>
              <a:t> deferens/ ovary</a:t>
            </a:r>
          </a:p>
          <a:p>
            <a:r>
              <a:rPr lang="en-US" dirty="0" smtClean="0"/>
              <a:t>A part of </a:t>
            </a:r>
            <a:r>
              <a:rPr lang="en-US" dirty="0" err="1" smtClean="0"/>
              <a:t>s.c</a:t>
            </a:r>
            <a:r>
              <a:rPr lang="en-US" dirty="0" smtClean="0"/>
              <a:t>. lies btw. Rectum &amp; urinary bladder in males and rectum and uterus in females.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Vascular supply</a:t>
            </a:r>
            <a:endParaRPr lang="en-US" dirty="0"/>
          </a:p>
        </p:txBody>
      </p:sp>
      <p:pic>
        <p:nvPicPr>
          <p:cNvPr id="1026" name="Picture 2" descr="C:\Users\Dr Navneet\Pictures\ppt image\image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1"/>
            <a:ext cx="5943599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706112"/>
          </a:xfrm>
        </p:spPr>
        <p:txBody>
          <a:bodyPr/>
          <a:lstStyle/>
          <a:p>
            <a:r>
              <a:rPr lang="en-US" dirty="0" smtClean="0"/>
              <a:t>                                Thank you……</a:t>
            </a:r>
            <a:endParaRPr lang="en-US" dirty="0"/>
          </a:p>
        </p:txBody>
      </p:sp>
      <p:pic>
        <p:nvPicPr>
          <p:cNvPr id="6147" name="Picture 3" descr="C:\Users\Dr Navneet\Downloads\images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32004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Length</a:t>
            </a:r>
            <a:r>
              <a:rPr lang="en-US" dirty="0" smtClean="0"/>
              <a:t>- 1.5 m</a:t>
            </a:r>
          </a:p>
          <a:p>
            <a:r>
              <a:rPr lang="en-US" b="1" dirty="0" smtClean="0"/>
              <a:t>Subdivision</a:t>
            </a:r>
            <a:r>
              <a:rPr lang="en-US" dirty="0" smtClean="0"/>
              <a:t>- </a:t>
            </a:r>
            <a:r>
              <a:rPr lang="en-US" dirty="0" err="1" smtClean="0"/>
              <a:t>caecum</a:t>
            </a:r>
            <a:r>
              <a:rPr lang="en-US" dirty="0" smtClean="0"/>
              <a:t>, ascending colon, transverse colon, descending colon, sigmoid colon, rectum and anal canal.</a:t>
            </a:r>
          </a:p>
          <a:p>
            <a:r>
              <a:rPr lang="en-US" dirty="0" smtClean="0"/>
              <a:t>Becomes continuous with terminal part of </a:t>
            </a:r>
            <a:r>
              <a:rPr lang="en-US" dirty="0" err="1" smtClean="0"/>
              <a:t>ilium</a:t>
            </a:r>
            <a:r>
              <a:rPr lang="en-US" dirty="0" smtClean="0"/>
              <a:t> at </a:t>
            </a:r>
            <a:r>
              <a:rPr lang="en-US" dirty="0" err="1" smtClean="0"/>
              <a:t>ilioceacal</a:t>
            </a:r>
            <a:r>
              <a:rPr lang="en-US" dirty="0" smtClean="0"/>
              <a:t> junction and joined by narrow blind tube the vermiform appendix.</a:t>
            </a:r>
          </a:p>
          <a:p>
            <a:r>
              <a:rPr lang="en-US" b="1" dirty="0" smtClean="0"/>
              <a:t>Peritoneal relations-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ascending &amp; descending colon- </a:t>
            </a:r>
            <a:r>
              <a:rPr lang="en-US" dirty="0" smtClean="0"/>
              <a:t>retroperitoneal </a:t>
            </a:r>
          </a:p>
          <a:p>
            <a:pPr>
              <a:buNone/>
            </a:pPr>
            <a:r>
              <a:rPr lang="en-US" b="1" dirty="0" smtClean="0"/>
              <a:t>Transverse &amp; </a:t>
            </a:r>
            <a:r>
              <a:rPr lang="en-US" b="1" dirty="0" err="1" smtClean="0"/>
              <a:t>sigmoidcolon</a:t>
            </a:r>
            <a:r>
              <a:rPr lang="en-US" b="1" dirty="0" smtClean="0"/>
              <a:t>  </a:t>
            </a:r>
            <a:r>
              <a:rPr lang="en-US" dirty="0" smtClean="0"/>
              <a:t>– suspended by </a:t>
            </a:r>
            <a:r>
              <a:rPr lang="en-US" dirty="0" err="1" smtClean="0"/>
              <a:t>mesentry</a:t>
            </a:r>
            <a:r>
              <a:rPr lang="en-US" dirty="0" smtClean="0"/>
              <a:t> called transverse </a:t>
            </a:r>
            <a:r>
              <a:rPr lang="en-US" dirty="0" err="1" smtClean="0"/>
              <a:t>mesocolon</a:t>
            </a:r>
            <a:r>
              <a:rPr lang="en-US" dirty="0" smtClean="0"/>
              <a:t> &amp; sigmoid </a:t>
            </a:r>
            <a:r>
              <a:rPr lang="en-US" dirty="0" err="1" smtClean="0"/>
              <a:t>mesocolon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err="1" smtClean="0"/>
              <a:t>Caecum</a:t>
            </a:r>
            <a:r>
              <a:rPr lang="en-US" dirty="0" smtClean="0"/>
              <a:t>- </a:t>
            </a:r>
            <a:r>
              <a:rPr lang="en-US" dirty="0" err="1" smtClean="0"/>
              <a:t>surounded</a:t>
            </a:r>
            <a:r>
              <a:rPr lang="en-US" dirty="0" smtClean="0"/>
              <a:t> all round by </a:t>
            </a:r>
            <a:r>
              <a:rPr lang="en-US" dirty="0" err="1" smtClean="0"/>
              <a:t>peritonium</a:t>
            </a:r>
            <a:r>
              <a:rPr lang="en-US" dirty="0" smtClean="0"/>
              <a:t> , </a:t>
            </a:r>
            <a:r>
              <a:rPr lang="en-US" dirty="0" err="1" smtClean="0"/>
              <a:t>posteriorly</a:t>
            </a:r>
            <a:r>
              <a:rPr lang="en-US" dirty="0" smtClean="0"/>
              <a:t> separated by a recess called </a:t>
            </a:r>
            <a:r>
              <a:rPr lang="en-US" dirty="0" err="1" smtClean="0"/>
              <a:t>retrocaecal</a:t>
            </a:r>
            <a:r>
              <a:rPr lang="en-US" dirty="0" smtClean="0"/>
              <a:t> recess.</a:t>
            </a:r>
          </a:p>
          <a:p>
            <a:pPr>
              <a:buNone/>
            </a:pPr>
            <a:r>
              <a:rPr lang="en-US" b="1" dirty="0" smtClean="0"/>
              <a:t>Rectum</a:t>
            </a:r>
            <a:r>
              <a:rPr lang="en-US" dirty="0" smtClean="0"/>
              <a:t>- partially covered by peritoneum. </a:t>
            </a:r>
          </a:p>
          <a:p>
            <a:pPr>
              <a:buNone/>
            </a:pPr>
            <a:r>
              <a:rPr lang="en-US" b="1" dirty="0" smtClean="0"/>
              <a:t>Anal canal- </a:t>
            </a:r>
            <a:r>
              <a:rPr lang="en-US" dirty="0" smtClean="0"/>
              <a:t>doesn’t come in contact with peritoneum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APPEARNCE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External</a:t>
            </a:r>
            <a:r>
              <a:rPr lang="en-US" dirty="0" smtClean="0"/>
              <a:t>- characterized by </a:t>
            </a:r>
            <a:r>
              <a:rPr lang="en-US" dirty="0" err="1" smtClean="0"/>
              <a:t>haustrations</a:t>
            </a:r>
            <a:r>
              <a:rPr lang="en-US" dirty="0" smtClean="0"/>
              <a:t> made by 3 </a:t>
            </a:r>
            <a:r>
              <a:rPr lang="en-US" dirty="0" err="1" smtClean="0"/>
              <a:t>taenia</a:t>
            </a:r>
            <a:r>
              <a:rPr lang="en-US" dirty="0" smtClean="0"/>
              <a:t> coli but absent in </a:t>
            </a:r>
            <a:r>
              <a:rPr lang="en-US" dirty="0" err="1" smtClean="0"/>
              <a:t>caecum</a:t>
            </a:r>
            <a:r>
              <a:rPr lang="en-US" dirty="0" smtClean="0"/>
              <a:t> &amp; more pronounced from middle of transverse colon. </a:t>
            </a:r>
          </a:p>
          <a:p>
            <a:r>
              <a:rPr lang="en-US" b="1" dirty="0" err="1" smtClean="0"/>
              <a:t>Taenia</a:t>
            </a:r>
            <a:r>
              <a:rPr lang="en-US" b="1" dirty="0" smtClean="0"/>
              <a:t> coli- </a:t>
            </a:r>
          </a:p>
          <a:p>
            <a:pPr>
              <a:buNone/>
            </a:pPr>
            <a:r>
              <a:rPr lang="en-US" dirty="0" smtClean="0"/>
              <a:t>Ant. -</a:t>
            </a:r>
            <a:r>
              <a:rPr lang="en-US" dirty="0" err="1" smtClean="0"/>
              <a:t>Taenia</a:t>
            </a:r>
            <a:r>
              <a:rPr lang="en-US" dirty="0" smtClean="0"/>
              <a:t> </a:t>
            </a:r>
            <a:r>
              <a:rPr lang="en-US" dirty="0" err="1" smtClean="0"/>
              <a:t>libra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Posteromedial</a:t>
            </a:r>
            <a:r>
              <a:rPr lang="en-US" dirty="0" smtClean="0"/>
              <a:t>- </a:t>
            </a:r>
            <a:r>
              <a:rPr lang="en-US" dirty="0" err="1" smtClean="0"/>
              <a:t>taenia</a:t>
            </a:r>
            <a:r>
              <a:rPr lang="en-US" dirty="0" smtClean="0"/>
              <a:t> </a:t>
            </a:r>
            <a:r>
              <a:rPr lang="en-US" dirty="0" err="1" smtClean="0"/>
              <a:t>mesocolia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Posterolateral</a:t>
            </a:r>
            <a:r>
              <a:rPr lang="en-US" dirty="0" smtClean="0"/>
              <a:t>- </a:t>
            </a:r>
            <a:r>
              <a:rPr lang="en-US" dirty="0" err="1" smtClean="0"/>
              <a:t>taenia</a:t>
            </a:r>
            <a:r>
              <a:rPr lang="en-US" dirty="0" smtClean="0"/>
              <a:t> </a:t>
            </a:r>
            <a:r>
              <a:rPr lang="en-US" dirty="0" err="1" smtClean="0"/>
              <a:t>omentalis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In </a:t>
            </a:r>
            <a:r>
              <a:rPr lang="en-US" dirty="0" err="1" smtClean="0"/>
              <a:t>t.c</a:t>
            </a:r>
            <a:r>
              <a:rPr lang="en-US" dirty="0" smtClean="0"/>
              <a:t>. these r rotated through 90° thus ant. Become inf., p.m. become post. And </a:t>
            </a:r>
            <a:r>
              <a:rPr lang="en-US" dirty="0" err="1" smtClean="0"/>
              <a:t>p.l</a:t>
            </a:r>
            <a:r>
              <a:rPr lang="en-US" dirty="0" smtClean="0"/>
              <a:t>. become superior.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3074" name="Picture 2" descr="C:\Users\Dr Navneet\Pictures\ppt image\images (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6400"/>
            <a:ext cx="3733799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 Navneet\Pictures\ppt image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019799" cy="4495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CEACUM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419600" cy="44348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large blind pouch lying in </a:t>
            </a:r>
            <a:r>
              <a:rPr lang="en-US" dirty="0" err="1" smtClean="0"/>
              <a:t>rt.ilac</a:t>
            </a:r>
            <a:r>
              <a:rPr lang="en-US" dirty="0" smtClean="0"/>
              <a:t> </a:t>
            </a:r>
            <a:r>
              <a:rPr lang="en-US" dirty="0" err="1" smtClean="0"/>
              <a:t>fossa</a:t>
            </a:r>
            <a:r>
              <a:rPr lang="en-US" dirty="0" smtClean="0"/>
              <a:t> below </a:t>
            </a:r>
            <a:r>
              <a:rPr lang="en-US" dirty="0" err="1" smtClean="0"/>
              <a:t>iliocaecal</a:t>
            </a:r>
            <a:r>
              <a:rPr lang="en-US" dirty="0" smtClean="0"/>
              <a:t> valve.</a:t>
            </a:r>
          </a:p>
          <a:p>
            <a:r>
              <a:rPr lang="en-US" dirty="0" smtClean="0"/>
              <a:t>Continue proximally with distal </a:t>
            </a:r>
            <a:r>
              <a:rPr lang="en-US" dirty="0" err="1" smtClean="0"/>
              <a:t>ilium</a:t>
            </a:r>
            <a:r>
              <a:rPr lang="en-US" dirty="0" smtClean="0"/>
              <a:t> and distal with ascending colon.</a:t>
            </a:r>
          </a:p>
          <a:p>
            <a:r>
              <a:rPr lang="en-US" dirty="0" smtClean="0"/>
              <a:t>Blind ending vermiform appendix arises on its medial side.</a:t>
            </a:r>
          </a:p>
          <a:p>
            <a:r>
              <a:rPr lang="en-US" dirty="0" smtClean="0"/>
              <a:t>Length- 6cm</a:t>
            </a:r>
          </a:p>
          <a:p>
            <a:r>
              <a:rPr lang="en-US" dirty="0" smtClean="0"/>
              <a:t>Breadth- 7.5 cm </a:t>
            </a:r>
          </a:p>
          <a:p>
            <a:r>
              <a:rPr lang="en-US" dirty="0" smtClean="0"/>
              <a:t>Relations- </a:t>
            </a:r>
            <a:r>
              <a:rPr lang="en-US" dirty="0" err="1" smtClean="0"/>
              <a:t>posteriorly</a:t>
            </a:r>
            <a:r>
              <a:rPr lang="en-US" dirty="0" smtClean="0"/>
              <a:t>- </a:t>
            </a:r>
            <a:r>
              <a:rPr lang="en-US" dirty="0" err="1" smtClean="0"/>
              <a:t>rt.iliacus</a:t>
            </a:r>
            <a:r>
              <a:rPr lang="en-US" dirty="0" smtClean="0"/>
              <a:t>, </a:t>
            </a:r>
            <a:r>
              <a:rPr lang="en-US" dirty="0" err="1" smtClean="0"/>
              <a:t>psoas</a:t>
            </a:r>
            <a:r>
              <a:rPr lang="en-US" dirty="0" smtClean="0"/>
              <a:t> major</a:t>
            </a:r>
          </a:p>
          <a:p>
            <a:pPr>
              <a:buNone/>
            </a:pPr>
            <a:r>
              <a:rPr lang="en-US" dirty="0" smtClean="0"/>
              <a:t>Ant.- </a:t>
            </a:r>
            <a:r>
              <a:rPr lang="en-US" dirty="0" err="1" smtClean="0"/>
              <a:t>ant.abdominal</a:t>
            </a:r>
            <a:r>
              <a:rPr lang="en-US" dirty="0" smtClean="0"/>
              <a:t> wall, peritoneum</a:t>
            </a:r>
          </a:p>
          <a:p>
            <a:pPr>
              <a:buNone/>
            </a:pPr>
            <a:r>
              <a:rPr lang="en-US" dirty="0" smtClean="0"/>
              <a:t>Ilium opens into </a:t>
            </a:r>
            <a:r>
              <a:rPr lang="en-US" dirty="0" err="1" smtClean="0"/>
              <a:t>posteromedial</a:t>
            </a:r>
            <a:r>
              <a:rPr lang="en-US" dirty="0" smtClean="0"/>
              <a:t> aspect of large intestine 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C:\Users\Dr Navneet\Pictures\ppt image\sm bowel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410200" y="1905000"/>
            <a:ext cx="32766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en-US" dirty="0" smtClean="0"/>
              <a:t>Vermiform appendix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7547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narrow- worm like tube arises from </a:t>
            </a:r>
            <a:r>
              <a:rPr lang="en-US" dirty="0" err="1" smtClean="0"/>
              <a:t>posteromedial</a:t>
            </a:r>
            <a:r>
              <a:rPr lang="en-US" dirty="0" smtClean="0"/>
              <a:t> </a:t>
            </a:r>
            <a:r>
              <a:rPr lang="en-US" dirty="0" err="1" smtClean="0"/>
              <a:t>caecal</a:t>
            </a:r>
            <a:r>
              <a:rPr lang="en-US" dirty="0" smtClean="0"/>
              <a:t> wall 2 cm below end of </a:t>
            </a:r>
            <a:r>
              <a:rPr lang="en-US" dirty="0" err="1" smtClean="0"/>
              <a:t>ilium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Length- 2-20 cm</a:t>
            </a:r>
          </a:p>
          <a:p>
            <a:r>
              <a:rPr lang="en-US" dirty="0" smtClean="0"/>
              <a:t>It may occupy one of several positions.</a:t>
            </a:r>
          </a:p>
          <a:p>
            <a:pPr>
              <a:buNone/>
            </a:pPr>
            <a:r>
              <a:rPr lang="en-US" dirty="0" smtClean="0"/>
              <a:t>1.Retroceacal </a:t>
            </a:r>
          </a:p>
          <a:p>
            <a:pPr>
              <a:buNone/>
            </a:pPr>
            <a:r>
              <a:rPr lang="en-US" dirty="0" smtClean="0"/>
              <a:t>2. Pelvic</a:t>
            </a:r>
          </a:p>
          <a:p>
            <a:pPr>
              <a:buNone/>
            </a:pPr>
            <a:r>
              <a:rPr lang="en-US" dirty="0" smtClean="0"/>
              <a:t>3. Descending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Subceacal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Preileal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6.Postileal</a:t>
            </a:r>
          </a:p>
          <a:p>
            <a:pPr>
              <a:buNone/>
            </a:pPr>
            <a:r>
              <a:rPr lang="en-US" dirty="0" smtClean="0"/>
              <a:t>7. </a:t>
            </a:r>
            <a:r>
              <a:rPr lang="en-US" dirty="0" err="1" smtClean="0"/>
              <a:t>Promonteric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 three </a:t>
            </a:r>
            <a:r>
              <a:rPr lang="en-US" dirty="0" err="1" smtClean="0"/>
              <a:t>taenia</a:t>
            </a:r>
            <a:r>
              <a:rPr lang="en-US" dirty="0" smtClean="0"/>
              <a:t> converge on base of appendix into its longitudinal muscle.</a:t>
            </a:r>
          </a:p>
          <a:p>
            <a:pPr>
              <a:buNone/>
            </a:pPr>
            <a:r>
              <a:rPr lang="en-US" dirty="0" smtClean="0"/>
              <a:t>* Lumen of appendix is small &amp; opens into </a:t>
            </a:r>
            <a:r>
              <a:rPr lang="en-US" dirty="0" err="1" smtClean="0"/>
              <a:t>caecum</a:t>
            </a:r>
            <a:r>
              <a:rPr lang="en-US" dirty="0" smtClean="0"/>
              <a:t> by an orifice lying </a:t>
            </a:r>
            <a:r>
              <a:rPr lang="en-US" dirty="0" err="1" smtClean="0"/>
              <a:t>posteroinferior</a:t>
            </a:r>
            <a:r>
              <a:rPr lang="en-US" dirty="0" smtClean="0"/>
              <a:t> to </a:t>
            </a:r>
            <a:r>
              <a:rPr lang="en-US" dirty="0" err="1" smtClean="0"/>
              <a:t>iliocaecal</a:t>
            </a:r>
            <a:r>
              <a:rPr lang="en-US" dirty="0" smtClean="0"/>
              <a:t> valve.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Dr Navneet\Pictures\ppt image\appendi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981200"/>
            <a:ext cx="3367037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219200"/>
            <a:ext cx="4038600" cy="5135563"/>
          </a:xfrm>
        </p:spPr>
        <p:txBody>
          <a:bodyPr>
            <a:normAutofit fontScale="92500"/>
          </a:bodyPr>
          <a:lstStyle/>
          <a:p>
            <a:pPr algn="just"/>
            <a:r>
              <a:rPr lang="en-US" b="1" dirty="0" smtClean="0"/>
              <a:t>Blood supply- </a:t>
            </a:r>
            <a:endParaRPr lang="en-US" b="1" dirty="0" smtClean="0"/>
          </a:p>
          <a:p>
            <a:pPr algn="just"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>ant</a:t>
            </a:r>
            <a:r>
              <a:rPr lang="en-US" dirty="0" smtClean="0"/>
              <a:t>.&amp; post. Branches of inf. </a:t>
            </a:r>
            <a:r>
              <a:rPr lang="en-US" dirty="0" err="1" smtClean="0"/>
              <a:t>Iliocolic</a:t>
            </a:r>
            <a:r>
              <a:rPr lang="en-US" dirty="0" smtClean="0"/>
              <a:t> artery of </a:t>
            </a:r>
            <a:r>
              <a:rPr lang="en-US" dirty="0" err="1" smtClean="0"/>
              <a:t>sup.mesentric</a:t>
            </a:r>
            <a:r>
              <a:rPr lang="en-US" dirty="0" smtClean="0"/>
              <a:t> artery &amp; corresponding veins</a:t>
            </a:r>
          </a:p>
          <a:p>
            <a:pPr algn="just"/>
            <a:r>
              <a:rPr lang="en-US" b="1" dirty="0" smtClean="0"/>
              <a:t>Nerve </a:t>
            </a:r>
            <a:r>
              <a:rPr lang="en-US" b="1" dirty="0" smtClean="0"/>
              <a:t>supply-</a:t>
            </a:r>
          </a:p>
          <a:p>
            <a:pPr algn="just">
              <a:buNone/>
            </a:pPr>
            <a:r>
              <a:rPr lang="en-US" dirty="0" smtClean="0"/>
              <a:t> </a:t>
            </a:r>
            <a:r>
              <a:rPr lang="en-US" dirty="0" smtClean="0"/>
              <a:t>sym.-</a:t>
            </a:r>
            <a:r>
              <a:rPr lang="en-US" dirty="0" err="1" smtClean="0"/>
              <a:t>sup.mesenteric</a:t>
            </a:r>
            <a:r>
              <a:rPr lang="en-US" dirty="0" smtClean="0"/>
              <a:t> plexus T10-L1.</a:t>
            </a:r>
          </a:p>
          <a:p>
            <a:pPr algn="just">
              <a:buNone/>
            </a:pPr>
            <a:r>
              <a:rPr lang="en-US" dirty="0" smtClean="0"/>
              <a:t>Parasympathetic-</a:t>
            </a:r>
            <a:r>
              <a:rPr lang="en-US" dirty="0" err="1" smtClean="0"/>
              <a:t>vagus</a:t>
            </a:r>
            <a:r>
              <a:rPr lang="en-US" dirty="0" smtClean="0"/>
              <a:t> </a:t>
            </a:r>
            <a:r>
              <a:rPr lang="en-US" dirty="0" smtClean="0"/>
              <a:t>nerve</a:t>
            </a:r>
          </a:p>
          <a:p>
            <a:pPr algn="just">
              <a:buNone/>
            </a:pPr>
            <a:r>
              <a:rPr lang="en-US" b="1" dirty="0" err="1" smtClean="0"/>
              <a:t>Lymphatics</a:t>
            </a:r>
            <a:r>
              <a:rPr lang="en-US" b="1" dirty="0" smtClean="0"/>
              <a:t>-</a:t>
            </a:r>
          </a:p>
          <a:p>
            <a:pPr algn="just">
              <a:buNone/>
            </a:pPr>
            <a:r>
              <a:rPr lang="en-US" dirty="0" smtClean="0"/>
              <a:t> </a:t>
            </a:r>
            <a:r>
              <a:rPr lang="en-US" dirty="0" smtClean="0"/>
              <a:t>through </a:t>
            </a:r>
            <a:r>
              <a:rPr lang="en-US" dirty="0" err="1" smtClean="0"/>
              <a:t>ileocolic</a:t>
            </a:r>
            <a:r>
              <a:rPr lang="en-US" dirty="0" smtClean="0"/>
              <a:t> nodes to </a:t>
            </a:r>
            <a:r>
              <a:rPr lang="en-US" dirty="0" err="1" smtClean="0"/>
              <a:t>sup.mesenteric</a:t>
            </a:r>
            <a:r>
              <a:rPr lang="en-US" dirty="0" smtClean="0"/>
              <a:t> nodes.</a:t>
            </a:r>
          </a:p>
          <a:p>
            <a:pPr algn="just"/>
            <a:endParaRPr lang="en-US" dirty="0"/>
          </a:p>
        </p:txBody>
      </p:sp>
      <p:pic>
        <p:nvPicPr>
          <p:cNvPr id="5122" name="Picture 2" descr="C:\Users\Dr Navneet\Pictures\ppt image\v.s.sm.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00200"/>
            <a:ext cx="46482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Applied aspect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Appendicitis – inflammation of appendix</a:t>
            </a:r>
          </a:p>
          <a:p>
            <a:pPr>
              <a:buNone/>
            </a:pPr>
            <a:r>
              <a:rPr lang="en-US" dirty="0" smtClean="0"/>
              <a:t>Pain felt around umbilicus then shifts to rt. Iliac </a:t>
            </a:r>
            <a:r>
              <a:rPr lang="en-US" dirty="0" err="1" smtClean="0"/>
              <a:t>fossa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dirty="0" smtClean="0"/>
              <a:t>Rupture of appendix is serious complication that may spread to peritonitis.</a:t>
            </a:r>
          </a:p>
          <a:p>
            <a:pPr>
              <a:buNone/>
            </a:pPr>
            <a:r>
              <a:rPr lang="en-US" dirty="0" smtClean="0"/>
              <a:t>It is most common site for </a:t>
            </a:r>
            <a:r>
              <a:rPr lang="en-US" dirty="0" err="1" smtClean="0"/>
              <a:t>carcinoid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large intestine from </a:t>
            </a:r>
            <a:r>
              <a:rPr lang="en-US" dirty="0" err="1" smtClean="0"/>
              <a:t>caecum</a:t>
            </a:r>
            <a:r>
              <a:rPr lang="en-US" dirty="0" smtClean="0"/>
              <a:t> to rectum.</a:t>
            </a:r>
          </a:p>
          <a:p>
            <a:r>
              <a:rPr lang="en-US" dirty="0" smtClean="0"/>
              <a:t>Divisions: ascending, transverse, descending and sigmoid.</a:t>
            </a:r>
          </a:p>
          <a:p>
            <a:r>
              <a:rPr lang="en-US" dirty="0" smtClean="0"/>
              <a:t>Ascending : 15 cm long</a:t>
            </a:r>
          </a:p>
          <a:p>
            <a:r>
              <a:rPr lang="en-US" dirty="0" smtClean="0"/>
              <a:t>Lie vertically in </a:t>
            </a:r>
            <a:r>
              <a:rPr lang="en-US" dirty="0" err="1" smtClean="0"/>
              <a:t>rt.lateral</a:t>
            </a:r>
            <a:r>
              <a:rPr lang="en-US" dirty="0" smtClean="0"/>
              <a:t> region of abdomen.</a:t>
            </a:r>
          </a:p>
          <a:p>
            <a:r>
              <a:rPr lang="en-US" dirty="0" smtClean="0"/>
              <a:t>Lower end continues with </a:t>
            </a:r>
            <a:r>
              <a:rPr lang="en-US" dirty="0" err="1" smtClean="0"/>
              <a:t>caecum</a:t>
            </a:r>
            <a:r>
              <a:rPr lang="en-US" dirty="0" smtClean="0"/>
              <a:t> at level of </a:t>
            </a:r>
            <a:r>
              <a:rPr lang="en-US" dirty="0" err="1" smtClean="0"/>
              <a:t>intertubercular</a:t>
            </a:r>
            <a:r>
              <a:rPr lang="en-US" dirty="0" smtClean="0"/>
              <a:t> plane.</a:t>
            </a:r>
          </a:p>
          <a:p>
            <a:r>
              <a:rPr lang="en-US" dirty="0" smtClean="0"/>
              <a:t>Upper end meets </a:t>
            </a:r>
            <a:r>
              <a:rPr lang="en-US" dirty="0" err="1" smtClean="0"/>
              <a:t>t.c</a:t>
            </a:r>
            <a:r>
              <a:rPr lang="en-US" dirty="0" smtClean="0"/>
              <a:t>. at rt. Colic flexure.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20997</TotalTime>
  <Words>756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Large intestine </vt:lpstr>
      <vt:lpstr>INTRODUCTION</vt:lpstr>
      <vt:lpstr>APPEARNCE </vt:lpstr>
      <vt:lpstr>Slide 4</vt:lpstr>
      <vt:lpstr>CEACUM </vt:lpstr>
      <vt:lpstr>Vermiform appendix </vt:lpstr>
      <vt:lpstr> </vt:lpstr>
      <vt:lpstr>Applied aspect</vt:lpstr>
      <vt:lpstr>COLON</vt:lpstr>
      <vt:lpstr>Relations </vt:lpstr>
      <vt:lpstr>Transverse colon</vt:lpstr>
      <vt:lpstr>Descending colon</vt:lpstr>
      <vt:lpstr>Slide 13</vt:lpstr>
      <vt:lpstr> sigmoid colon  </vt:lpstr>
      <vt:lpstr>Vascular supply</vt:lpstr>
      <vt:lpstr>                                Thank you……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intestine </dc:title>
  <dc:creator>Dr Navneet</dc:creator>
  <cp:lastModifiedBy>Dr. Naneet</cp:lastModifiedBy>
  <cp:revision>35</cp:revision>
  <dcterms:created xsi:type="dcterms:W3CDTF">2006-08-16T00:00:00Z</dcterms:created>
  <dcterms:modified xsi:type="dcterms:W3CDTF">2009-08-19T18:39:30Z</dcterms:modified>
</cp:coreProperties>
</file>