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4145280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/>
              <a:t>OESOPHAGUS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Nerve 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Recurrent laryngeal nerve</a:t>
            </a:r>
          </a:p>
          <a:p>
            <a:r>
              <a:rPr lang="en-US" dirty="0" err="1" smtClean="0"/>
              <a:t>Vagus</a:t>
            </a:r>
            <a:r>
              <a:rPr lang="en-US" dirty="0" smtClean="0"/>
              <a:t> nerve</a:t>
            </a:r>
          </a:p>
          <a:p>
            <a:pPr>
              <a:buNone/>
            </a:pPr>
            <a:r>
              <a:rPr lang="en-US" dirty="0" smtClean="0"/>
              <a:t>Parasympathetic- </a:t>
            </a:r>
            <a:r>
              <a:rPr lang="en-US" dirty="0" err="1" smtClean="0"/>
              <a:t>peri</a:t>
            </a:r>
            <a:r>
              <a:rPr lang="en-US" dirty="0" smtClean="0"/>
              <a:t> </a:t>
            </a:r>
            <a:r>
              <a:rPr lang="en-US" dirty="0" err="1" smtClean="0"/>
              <a:t>oesophageal</a:t>
            </a:r>
            <a:r>
              <a:rPr lang="en-US" dirty="0" smtClean="0"/>
              <a:t> thoracic plexus (T5-T12)</a:t>
            </a:r>
          </a:p>
          <a:p>
            <a:pPr>
              <a:buNone/>
            </a:pPr>
            <a:r>
              <a:rPr lang="en-US" dirty="0" smtClean="0"/>
              <a:t>Sympathetic- greater &amp; </a:t>
            </a:r>
            <a:r>
              <a:rPr lang="en-US" dirty="0" err="1" smtClean="0"/>
              <a:t>lesse</a:t>
            </a:r>
            <a:r>
              <a:rPr lang="en-US" dirty="0" smtClean="0"/>
              <a:t> </a:t>
            </a:r>
            <a:r>
              <a:rPr lang="en-US" dirty="0" err="1" smtClean="0"/>
              <a:t>splanchnic</a:t>
            </a:r>
            <a:r>
              <a:rPr lang="en-US" dirty="0" smtClean="0"/>
              <a:t> nerves, </a:t>
            </a:r>
            <a:r>
              <a:rPr lang="en-US" dirty="0" err="1" smtClean="0"/>
              <a:t>coeliac</a:t>
            </a:r>
            <a:r>
              <a:rPr lang="en-US" smtClean="0"/>
              <a:t> plexus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Clinical 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Achlasia</a:t>
            </a:r>
            <a:r>
              <a:rPr lang="en-US" dirty="0" smtClean="0"/>
              <a:t> </a:t>
            </a:r>
            <a:r>
              <a:rPr lang="en-US" dirty="0" err="1" smtClean="0"/>
              <a:t>cardia</a:t>
            </a:r>
            <a:r>
              <a:rPr lang="en-US" dirty="0" smtClean="0"/>
              <a:t>- due to failure of sphincter to relax leads to </a:t>
            </a:r>
            <a:r>
              <a:rPr lang="en-US" dirty="0" err="1" smtClean="0"/>
              <a:t>dysphagia</a:t>
            </a:r>
            <a:r>
              <a:rPr lang="en-US" dirty="0" smtClean="0"/>
              <a:t> with constricted lumen having rat tail appearance in barium radiograph.</a:t>
            </a:r>
          </a:p>
          <a:p>
            <a:r>
              <a:rPr lang="en-US" dirty="0" err="1" smtClean="0"/>
              <a:t>Oesophagitis</a:t>
            </a:r>
            <a:r>
              <a:rPr lang="en-US" dirty="0" smtClean="0"/>
              <a:t>-regurgitation results in inflammation of </a:t>
            </a:r>
            <a:r>
              <a:rPr lang="en-US" dirty="0" err="1" smtClean="0"/>
              <a:t>oesophagus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Hiatus hernia</a:t>
            </a:r>
          </a:p>
          <a:p>
            <a:r>
              <a:rPr lang="en-US" dirty="0" err="1" smtClean="0"/>
              <a:t>Oesophageal</a:t>
            </a:r>
            <a:r>
              <a:rPr lang="en-US" dirty="0" smtClean="0"/>
              <a:t> </a:t>
            </a:r>
            <a:r>
              <a:rPr lang="en-US" dirty="0" err="1" smtClean="0"/>
              <a:t>varices</a:t>
            </a:r>
            <a:endParaRPr lang="en-US" dirty="0" smtClean="0"/>
          </a:p>
          <a:p>
            <a:r>
              <a:rPr lang="en-US" dirty="0" err="1" smtClean="0"/>
              <a:t>Tracheooesophageal</a:t>
            </a:r>
            <a:r>
              <a:rPr lang="en-US" dirty="0" smtClean="0"/>
              <a:t> fistula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5" name="Picture 2" descr="C:\Users\Ishan\Desktop\pleura piks\04dbDLAMKMKHaHM3BBSXRW8W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05400" y="1600200"/>
            <a:ext cx="3657600" cy="3762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Length -25 cm </a:t>
            </a:r>
          </a:p>
          <a:p>
            <a:r>
              <a:rPr lang="en-US" dirty="0" smtClean="0"/>
              <a:t>Begins in neck at lower border of </a:t>
            </a:r>
            <a:r>
              <a:rPr lang="en-US" dirty="0" err="1" smtClean="0"/>
              <a:t>cricoid</a:t>
            </a:r>
            <a:r>
              <a:rPr lang="en-US" dirty="0" smtClean="0"/>
              <a:t> cartilage at level C6</a:t>
            </a:r>
          </a:p>
          <a:p>
            <a:r>
              <a:rPr lang="en-US" dirty="0" smtClean="0"/>
              <a:t>Ends at gastric cardiac orifice at T11</a:t>
            </a:r>
          </a:p>
          <a:p>
            <a:r>
              <a:rPr lang="en-US" dirty="0" smtClean="0"/>
              <a:t>It is the narrowest part of alimentary tract except appendix.</a:t>
            </a:r>
          </a:p>
          <a:p>
            <a:endParaRPr lang="en-US" dirty="0"/>
          </a:p>
        </p:txBody>
      </p:sp>
      <p:pic>
        <p:nvPicPr>
          <p:cNvPr id="1026" name="Picture 2" descr="C:\Users\Dr Navneet\Downloads\OESO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600200"/>
            <a:ext cx="3581400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has 4 constrictions </a:t>
            </a:r>
          </a:p>
          <a:p>
            <a:pPr>
              <a:buNone/>
            </a:pPr>
            <a:r>
              <a:rPr lang="en-US" dirty="0" smtClean="0"/>
              <a:t>1.At beginning – 15 cm from incisors</a:t>
            </a:r>
          </a:p>
          <a:p>
            <a:pPr>
              <a:buNone/>
            </a:pPr>
            <a:r>
              <a:rPr lang="en-US" dirty="0" smtClean="0"/>
              <a:t>2.Where crossed by arch of aorta- 22.5cm</a:t>
            </a:r>
          </a:p>
          <a:p>
            <a:pPr>
              <a:buNone/>
            </a:pPr>
            <a:r>
              <a:rPr lang="en-US" dirty="0" smtClean="0"/>
              <a:t>3.Crossed by lt.bronchus-27.5 cm </a:t>
            </a:r>
          </a:p>
          <a:p>
            <a:pPr>
              <a:buNone/>
            </a:pPr>
            <a:r>
              <a:rPr lang="en-US" dirty="0" smtClean="0"/>
              <a:t>4.Pass through diaphragm-  40cm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Cervical </a:t>
            </a:r>
            <a:r>
              <a:rPr lang="en-US" dirty="0" err="1" smtClean="0"/>
              <a:t>oesophagus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Anteriorly</a:t>
            </a:r>
            <a:r>
              <a:rPr lang="en-US" dirty="0" smtClean="0"/>
              <a:t> - trachea</a:t>
            </a:r>
          </a:p>
          <a:p>
            <a:r>
              <a:rPr lang="en-US" dirty="0" smtClean="0"/>
              <a:t>Sides- recurrent laryngeal nerve</a:t>
            </a:r>
          </a:p>
          <a:p>
            <a:r>
              <a:rPr lang="en-US" dirty="0" err="1" smtClean="0"/>
              <a:t>Posteriorly</a:t>
            </a:r>
            <a:r>
              <a:rPr lang="en-US" dirty="0" smtClean="0"/>
              <a:t>- vertebral column, </a:t>
            </a:r>
            <a:r>
              <a:rPr lang="en-US" dirty="0" err="1" smtClean="0"/>
              <a:t>longus</a:t>
            </a:r>
            <a:r>
              <a:rPr lang="en-US" dirty="0" smtClean="0"/>
              <a:t> coli, </a:t>
            </a:r>
            <a:r>
              <a:rPr lang="en-US" dirty="0" err="1" smtClean="0"/>
              <a:t>prevertebral</a:t>
            </a:r>
            <a:r>
              <a:rPr lang="en-US" dirty="0" smtClean="0"/>
              <a:t> fascia.</a:t>
            </a:r>
          </a:p>
          <a:p>
            <a:r>
              <a:rPr lang="en-US" dirty="0" smtClean="0"/>
              <a:t>Laterally- common carotid arteries, post. Part of thyroid</a:t>
            </a:r>
          </a:p>
          <a:p>
            <a:r>
              <a:rPr lang="en-US" dirty="0" smtClean="0"/>
              <a:t>Left – thoracic duct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Thoracic </a:t>
            </a:r>
            <a:r>
              <a:rPr lang="en-US" dirty="0" err="1" smtClean="0"/>
              <a:t>oesophagus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Situated left in sup. </a:t>
            </a:r>
            <a:r>
              <a:rPr lang="en-US" dirty="0" err="1" smtClean="0"/>
              <a:t>Mediastinum</a:t>
            </a:r>
            <a:r>
              <a:rPr lang="en-US" dirty="0" smtClean="0"/>
              <a:t> btw. Trachea &amp; V.C.</a:t>
            </a:r>
          </a:p>
          <a:p>
            <a:r>
              <a:rPr lang="en-US" dirty="0" smtClean="0"/>
              <a:t>Passes behind &amp; </a:t>
            </a:r>
            <a:r>
              <a:rPr lang="en-US" dirty="0" err="1" smtClean="0"/>
              <a:t>rt.to</a:t>
            </a:r>
            <a:r>
              <a:rPr lang="en-US" dirty="0" smtClean="0"/>
              <a:t> aortic arch to descend in post. </a:t>
            </a:r>
            <a:r>
              <a:rPr lang="en-US" dirty="0" err="1" smtClean="0"/>
              <a:t>Mediastinum</a:t>
            </a:r>
            <a:r>
              <a:rPr lang="en-US" dirty="0" smtClean="0"/>
              <a:t> along rt. Side of thoracic aorta.</a:t>
            </a:r>
          </a:p>
          <a:p>
            <a:r>
              <a:rPr lang="en-US" dirty="0" smtClean="0"/>
              <a:t>As inclines left it crosses ant. To aorta &amp; enter abdomen at T10.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Relations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Ant.- trachea, </a:t>
            </a:r>
            <a:r>
              <a:rPr lang="en-US" dirty="0" err="1" smtClean="0"/>
              <a:t>rt.pulmonary</a:t>
            </a:r>
            <a:r>
              <a:rPr lang="en-US" dirty="0" smtClean="0"/>
              <a:t> </a:t>
            </a:r>
            <a:r>
              <a:rPr lang="en-US" dirty="0" err="1" smtClean="0"/>
              <a:t>artery,lt.bronchus</a:t>
            </a:r>
            <a:r>
              <a:rPr lang="en-US" dirty="0" smtClean="0"/>
              <a:t>, </a:t>
            </a:r>
            <a:r>
              <a:rPr lang="en-US" dirty="0" err="1" smtClean="0"/>
              <a:t>pericardium,diaphragm</a:t>
            </a:r>
            <a:endParaRPr lang="en-US" dirty="0" smtClean="0"/>
          </a:p>
          <a:p>
            <a:r>
              <a:rPr lang="en-US" dirty="0" smtClean="0"/>
              <a:t>Post.- V.C., </a:t>
            </a:r>
            <a:r>
              <a:rPr lang="en-US" dirty="0" err="1" smtClean="0"/>
              <a:t>longus</a:t>
            </a:r>
            <a:r>
              <a:rPr lang="en-US" dirty="0" smtClean="0"/>
              <a:t> coli, rt. Post. </a:t>
            </a:r>
            <a:r>
              <a:rPr lang="en-US" dirty="0" err="1" smtClean="0"/>
              <a:t>Intercostal</a:t>
            </a:r>
            <a:r>
              <a:rPr lang="en-US" dirty="0" smtClean="0"/>
              <a:t> arteries, thoracic duct, </a:t>
            </a:r>
            <a:r>
              <a:rPr lang="en-US" dirty="0" err="1" smtClean="0"/>
              <a:t>azygos</a:t>
            </a:r>
            <a:r>
              <a:rPr lang="en-US" dirty="0" smtClean="0"/>
              <a:t> vein.</a:t>
            </a:r>
          </a:p>
          <a:p>
            <a:r>
              <a:rPr lang="en-US" dirty="0" smtClean="0"/>
              <a:t>Left- in sup. Media- aortic arch, lt. </a:t>
            </a:r>
            <a:r>
              <a:rPr lang="en-US" dirty="0" err="1" smtClean="0"/>
              <a:t>subclavian</a:t>
            </a:r>
            <a:r>
              <a:rPr lang="en-US" dirty="0" smtClean="0"/>
              <a:t> artery, thoracic </a:t>
            </a:r>
            <a:r>
              <a:rPr lang="en-US" dirty="0" err="1" smtClean="0"/>
              <a:t>duct,lt.pleura,recurrent</a:t>
            </a:r>
            <a:r>
              <a:rPr lang="en-US" dirty="0" smtClean="0"/>
              <a:t> laryngeal nerve</a:t>
            </a:r>
          </a:p>
          <a:p>
            <a:pPr>
              <a:buNone/>
            </a:pPr>
            <a:r>
              <a:rPr lang="en-US" dirty="0" smtClean="0"/>
              <a:t>In </a:t>
            </a:r>
            <a:r>
              <a:rPr lang="en-US" dirty="0" err="1" smtClean="0"/>
              <a:t>post.media</a:t>
            </a:r>
            <a:r>
              <a:rPr lang="en-US" dirty="0" smtClean="0"/>
              <a:t>- descending thoracic aorta, </a:t>
            </a:r>
            <a:r>
              <a:rPr lang="en-US" dirty="0" err="1" smtClean="0"/>
              <a:t>lt.pleura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Right- </a:t>
            </a:r>
            <a:r>
              <a:rPr lang="en-US" dirty="0" err="1" smtClean="0"/>
              <a:t>rt.pleura,azygos</a:t>
            </a:r>
            <a:r>
              <a:rPr lang="en-US" dirty="0" smtClean="0"/>
              <a:t> </a:t>
            </a:r>
            <a:r>
              <a:rPr lang="en-US" dirty="0" smtClean="0"/>
              <a:t>vein, </a:t>
            </a:r>
            <a:r>
              <a:rPr lang="en-US" dirty="0" err="1" smtClean="0"/>
              <a:t>rt.main</a:t>
            </a:r>
            <a:r>
              <a:rPr lang="en-US" dirty="0" smtClean="0"/>
              <a:t> bronchus</a:t>
            </a:r>
          </a:p>
        </p:txBody>
      </p:sp>
      <p:pic>
        <p:nvPicPr>
          <p:cNvPr id="2050" name="Picture 2" descr="C:\Users\Dr Navneet\Downloads\OESO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05400" y="1524000"/>
            <a:ext cx="3829050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Abdominal </a:t>
            </a:r>
            <a:r>
              <a:rPr lang="en-US" dirty="0" err="1" smtClean="0"/>
              <a:t>oesophagus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1-2.5 cm long</a:t>
            </a:r>
          </a:p>
          <a:p>
            <a:r>
              <a:rPr lang="en-US" dirty="0" smtClean="0"/>
              <a:t>Enters </a:t>
            </a:r>
            <a:r>
              <a:rPr lang="en-US" dirty="0" err="1" smtClean="0"/>
              <a:t>abd</a:t>
            </a:r>
            <a:r>
              <a:rPr lang="en-US" dirty="0" smtClean="0"/>
              <a:t>. By piercing diaphragm atT10</a:t>
            </a:r>
          </a:p>
          <a:p>
            <a:r>
              <a:rPr lang="en-US" dirty="0" smtClean="0"/>
              <a:t>It runs obliquely to left &amp; </a:t>
            </a:r>
            <a:r>
              <a:rPr lang="en-US" dirty="0" err="1" smtClean="0"/>
              <a:t>posteriorly</a:t>
            </a:r>
            <a:r>
              <a:rPr lang="en-US" dirty="0" smtClean="0"/>
              <a:t> </a:t>
            </a:r>
          </a:p>
          <a:p>
            <a:r>
              <a:rPr lang="en-US" dirty="0" smtClean="0"/>
              <a:t>Ends at </a:t>
            </a:r>
            <a:r>
              <a:rPr lang="en-US" dirty="0" err="1" smtClean="0"/>
              <a:t>gastroesophageal</a:t>
            </a:r>
            <a:r>
              <a:rPr lang="en-US" dirty="0" smtClean="0"/>
              <a:t> junction at T11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868680"/>
          </a:xfrm>
        </p:spPr>
        <p:txBody>
          <a:bodyPr/>
          <a:lstStyle/>
          <a:p>
            <a:pPr algn="ctr"/>
            <a:r>
              <a:rPr lang="en-US" dirty="0" smtClean="0"/>
              <a:t>Blood 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84960"/>
            <a:ext cx="3517392" cy="4663440"/>
          </a:xfrm>
        </p:spPr>
        <p:txBody>
          <a:bodyPr/>
          <a:lstStyle/>
          <a:p>
            <a:r>
              <a:rPr lang="en-US" dirty="0" smtClean="0"/>
              <a:t>Cervical- </a:t>
            </a:r>
            <a:r>
              <a:rPr lang="en-US" dirty="0" err="1" smtClean="0"/>
              <a:t>oesophageal</a:t>
            </a:r>
            <a:r>
              <a:rPr lang="en-US" dirty="0" smtClean="0"/>
              <a:t> branch of inf. Thyroid artery</a:t>
            </a:r>
          </a:p>
          <a:p>
            <a:r>
              <a:rPr lang="en-US" dirty="0" smtClean="0"/>
              <a:t>Thoracic- ascending branch of </a:t>
            </a:r>
            <a:r>
              <a:rPr lang="en-US" dirty="0" err="1" smtClean="0"/>
              <a:t>lt.phrenic</a:t>
            </a:r>
            <a:r>
              <a:rPr lang="en-US" dirty="0" smtClean="0"/>
              <a:t> A</a:t>
            </a:r>
          </a:p>
          <a:p>
            <a:r>
              <a:rPr lang="en-US" dirty="0" smtClean="0"/>
              <a:t>Abdominal- </a:t>
            </a:r>
            <a:r>
              <a:rPr lang="en-US" dirty="0" err="1" smtClean="0"/>
              <a:t>lt.gastric</a:t>
            </a:r>
            <a:r>
              <a:rPr lang="en-US" dirty="0" smtClean="0"/>
              <a:t> artery</a:t>
            </a:r>
            <a:endParaRPr lang="en-US" dirty="0"/>
          </a:p>
        </p:txBody>
      </p:sp>
      <p:pic>
        <p:nvPicPr>
          <p:cNvPr id="3074" name="Picture 2" descr="C:\Users\Dr Navneet\Downloads\OESO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05401" y="990600"/>
            <a:ext cx="3818096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Venous &amp; lymphatic drainage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Left gastric vein</a:t>
            </a:r>
          </a:p>
          <a:p>
            <a:r>
              <a:rPr lang="en-US" dirty="0" smtClean="0"/>
              <a:t>Upper short gastric veins</a:t>
            </a:r>
          </a:p>
          <a:p>
            <a:r>
              <a:rPr lang="en-US" dirty="0" err="1" smtClean="0"/>
              <a:t>Lymphatics</a:t>
            </a:r>
            <a:r>
              <a:rPr lang="en-US" dirty="0" smtClean="0"/>
              <a:t>- </a:t>
            </a:r>
            <a:r>
              <a:rPr lang="en-US" dirty="0" err="1" smtClean="0"/>
              <a:t>lt.gastric</a:t>
            </a:r>
            <a:r>
              <a:rPr lang="en-US" dirty="0" smtClean="0"/>
              <a:t>, </a:t>
            </a:r>
            <a:r>
              <a:rPr lang="en-US" dirty="0" err="1" smtClean="0"/>
              <a:t>rt.paracardial</a:t>
            </a:r>
            <a:r>
              <a:rPr lang="en-US" dirty="0" smtClean="0"/>
              <a:t> to </a:t>
            </a:r>
            <a:r>
              <a:rPr lang="en-US" dirty="0" err="1" smtClean="0"/>
              <a:t>paraaortic</a:t>
            </a:r>
            <a:r>
              <a:rPr lang="en-US" dirty="0" smtClean="0"/>
              <a:t> nodes</a:t>
            </a:r>
            <a:endParaRPr lang="en-US" dirty="0"/>
          </a:p>
        </p:txBody>
      </p:sp>
      <p:pic>
        <p:nvPicPr>
          <p:cNvPr id="4098" name="Picture 2" descr="C:\Users\Dr Navneet\Downloads\OESO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143000"/>
            <a:ext cx="3715956" cy="5045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74</TotalTime>
  <Words>328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OESOPHAGUS</vt:lpstr>
      <vt:lpstr>INTRODUCTION</vt:lpstr>
      <vt:lpstr>Slide 3</vt:lpstr>
      <vt:lpstr>Cervical oesophagus</vt:lpstr>
      <vt:lpstr>Thoracic oesophagus</vt:lpstr>
      <vt:lpstr>Relations </vt:lpstr>
      <vt:lpstr>Abdominal oesophagus</vt:lpstr>
      <vt:lpstr>Blood supply</vt:lpstr>
      <vt:lpstr>Venous &amp; lymphatic drainage</vt:lpstr>
      <vt:lpstr>Nerve supply</vt:lpstr>
      <vt:lpstr>Clinical anatomy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OESOPHAGUS</dc:title>
  <dc:creator>Dr Navneet</dc:creator>
  <cp:lastModifiedBy>Dr. Naneet</cp:lastModifiedBy>
  <cp:revision>16</cp:revision>
  <dcterms:created xsi:type="dcterms:W3CDTF">2006-08-16T00:00:00Z</dcterms:created>
  <dcterms:modified xsi:type="dcterms:W3CDTF">2009-08-19T18:34:02Z</dcterms:modified>
</cp:coreProperties>
</file>