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495800" cy="3657600"/>
          </a:xfrm>
        </p:spPr>
        <p:txBody>
          <a:bodyPr>
            <a:no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JEJUNUM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smtClean="0"/>
              <a:t>    &amp; </a:t>
            </a:r>
            <a:br>
              <a:rPr lang="en-US" sz="7200" dirty="0" smtClean="0"/>
            </a:br>
            <a:r>
              <a:rPr lang="en-US" sz="6600" dirty="0" smtClean="0"/>
              <a:t>ILIUM</a:t>
            </a:r>
            <a:endParaRPr lang="en-US" sz="6600" dirty="0"/>
          </a:p>
        </p:txBody>
      </p:sp>
      <p:pic>
        <p:nvPicPr>
          <p:cNvPr id="1026" name="Picture 2" descr="C:\Users\Dr Navneet\Pictures\ppt image\SmBowe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990600"/>
            <a:ext cx="3810000" cy="481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Microfold</a:t>
            </a:r>
            <a:r>
              <a:rPr lang="en-US" b="1" dirty="0" smtClean="0"/>
              <a:t> (M) cells</a:t>
            </a:r>
            <a:r>
              <a:rPr lang="en-US" dirty="0" smtClean="0"/>
              <a:t>-</a:t>
            </a:r>
            <a:r>
              <a:rPr lang="en-US" dirty="0" err="1" smtClean="0"/>
              <a:t>epithilial</a:t>
            </a:r>
            <a:r>
              <a:rPr lang="en-US" dirty="0" smtClean="0"/>
              <a:t> cells overlying lymphoid aggregates in intestinal wall. They taken up antigen from </a:t>
            </a:r>
            <a:r>
              <a:rPr lang="en-US" dirty="0" err="1" smtClean="0"/>
              <a:t>int.lumen</a:t>
            </a:r>
            <a:r>
              <a:rPr lang="en-US" dirty="0" smtClean="0"/>
              <a:t> and come in contact with cells of immune system and produce antibodies (</a:t>
            </a:r>
            <a:r>
              <a:rPr lang="en-US" dirty="0" err="1" smtClean="0"/>
              <a:t>IgA</a:t>
            </a:r>
            <a:r>
              <a:rPr lang="en-US" dirty="0" smtClean="0"/>
              <a:t>).</a:t>
            </a:r>
          </a:p>
          <a:p>
            <a:r>
              <a:rPr lang="en-US" b="1" dirty="0" err="1" smtClean="0"/>
              <a:t>Peyer’s</a:t>
            </a:r>
            <a:r>
              <a:rPr lang="en-US" b="1" dirty="0" smtClean="0"/>
              <a:t> patches- </a:t>
            </a:r>
            <a:r>
              <a:rPr lang="en-US" dirty="0" smtClean="0"/>
              <a:t>aggregate lymphoid follicles present in lamina </a:t>
            </a:r>
            <a:r>
              <a:rPr lang="en-US" dirty="0" err="1" smtClean="0"/>
              <a:t>propria</a:t>
            </a:r>
            <a:r>
              <a:rPr lang="en-US" dirty="0" smtClean="0"/>
              <a:t> of small intestine especially </a:t>
            </a:r>
            <a:r>
              <a:rPr lang="en-US" dirty="0" err="1" smtClean="0"/>
              <a:t>ilium</a:t>
            </a:r>
            <a:r>
              <a:rPr lang="en-US" dirty="0" smtClean="0"/>
              <a:t> which protect gut against invasion of microorganisms.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Duodenum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b="1" dirty="0" smtClean="0"/>
              <a:t>Mucosa-</a:t>
            </a:r>
            <a:r>
              <a:rPr lang="en-US" dirty="0" smtClean="0"/>
              <a:t> simple columnar with </a:t>
            </a:r>
            <a:r>
              <a:rPr lang="en-US" dirty="0" err="1" smtClean="0"/>
              <a:t>microvilli</a:t>
            </a:r>
            <a:r>
              <a:rPr lang="en-US" dirty="0" smtClean="0"/>
              <a:t> &amp; few goblet cells r seen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lamina </a:t>
            </a:r>
            <a:r>
              <a:rPr lang="en-US" b="1" dirty="0" err="1" smtClean="0"/>
              <a:t>propria</a:t>
            </a:r>
            <a:r>
              <a:rPr lang="en-US" b="1" dirty="0" smtClean="0"/>
              <a:t> </a:t>
            </a:r>
            <a:r>
              <a:rPr lang="en-US" dirty="0" smtClean="0"/>
              <a:t>contains crypts of </a:t>
            </a:r>
            <a:r>
              <a:rPr lang="en-US" dirty="0" err="1" smtClean="0"/>
              <a:t>lieberkuhn</a:t>
            </a:r>
            <a:r>
              <a:rPr lang="en-US" dirty="0" smtClean="0"/>
              <a:t> which contain columnar, goblet, </a:t>
            </a:r>
            <a:r>
              <a:rPr lang="en-US" dirty="0" err="1" smtClean="0"/>
              <a:t>paneth</a:t>
            </a:r>
            <a:r>
              <a:rPr lang="en-US" dirty="0" smtClean="0"/>
              <a:t> and </a:t>
            </a:r>
            <a:r>
              <a:rPr lang="en-US" dirty="0" err="1" smtClean="0"/>
              <a:t>enteroendocrine</a:t>
            </a:r>
            <a:r>
              <a:rPr lang="en-US" dirty="0" smtClean="0"/>
              <a:t> cells.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b="1" dirty="0" err="1" smtClean="0"/>
              <a:t>Muscularis</a:t>
            </a:r>
            <a:r>
              <a:rPr lang="en-US" b="1" dirty="0" smtClean="0"/>
              <a:t> mucosa </a:t>
            </a:r>
            <a:r>
              <a:rPr lang="en-US" dirty="0" smtClean="0"/>
              <a:t>is made up of inner circular and outer longitudinal layer. </a:t>
            </a:r>
            <a:r>
              <a:rPr lang="en-US" dirty="0" err="1" smtClean="0"/>
              <a:t>Plica</a:t>
            </a:r>
            <a:r>
              <a:rPr lang="en-US" dirty="0" smtClean="0"/>
              <a:t> </a:t>
            </a:r>
            <a:r>
              <a:rPr lang="en-US" dirty="0" err="1" smtClean="0"/>
              <a:t>circularis</a:t>
            </a:r>
            <a:r>
              <a:rPr lang="en-US" dirty="0" smtClean="0"/>
              <a:t> r seen.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b="1" dirty="0" err="1" smtClean="0"/>
              <a:t>Submucosa</a:t>
            </a:r>
            <a:r>
              <a:rPr lang="en-US" dirty="0" smtClean="0"/>
              <a:t> contain </a:t>
            </a:r>
            <a:r>
              <a:rPr lang="en-US" dirty="0" err="1" smtClean="0"/>
              <a:t>brunner‘s</a:t>
            </a:r>
            <a:r>
              <a:rPr lang="en-US" dirty="0" smtClean="0"/>
              <a:t> gland which secrets alkaline mucus to neutralize acid </a:t>
            </a:r>
            <a:r>
              <a:rPr lang="en-US" dirty="0" err="1" smtClean="0"/>
              <a:t>chyme</a:t>
            </a:r>
            <a:r>
              <a:rPr lang="en-US" dirty="0" smtClean="0"/>
              <a:t>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b="1" dirty="0" err="1" smtClean="0"/>
              <a:t>Muscularis</a:t>
            </a:r>
            <a:r>
              <a:rPr lang="en-US" b="1" dirty="0" smtClean="0"/>
              <a:t> </a:t>
            </a:r>
            <a:r>
              <a:rPr lang="en-US" b="1" dirty="0" err="1" smtClean="0"/>
              <a:t>externa</a:t>
            </a:r>
            <a:r>
              <a:rPr lang="en-US" b="1" dirty="0" smtClean="0"/>
              <a:t> </a:t>
            </a:r>
            <a:r>
              <a:rPr lang="en-US" dirty="0" smtClean="0"/>
              <a:t>is made up of inner circular and outer longitudinal layer containing </a:t>
            </a:r>
            <a:r>
              <a:rPr lang="en-US" dirty="0" err="1" smtClean="0"/>
              <a:t>myenteric</a:t>
            </a:r>
            <a:r>
              <a:rPr lang="en-US" dirty="0" smtClean="0"/>
              <a:t> plexus.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b="1" dirty="0" err="1" smtClean="0"/>
              <a:t>Serosa</a:t>
            </a:r>
            <a:r>
              <a:rPr lang="en-US" dirty="0" smtClean="0"/>
              <a:t> contain only 1</a:t>
            </a:r>
            <a:r>
              <a:rPr lang="en-US" baseline="30000" dirty="0" smtClean="0"/>
              <a:t>st</a:t>
            </a:r>
            <a:r>
              <a:rPr lang="en-US" dirty="0" smtClean="0"/>
              <a:t> part of duodenum.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Navneet\Pictures\ppt image\slide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b="1" dirty="0" smtClean="0"/>
              <a:t>Jejunum &amp; </a:t>
            </a:r>
            <a:r>
              <a:rPr lang="en-US" b="1" dirty="0" err="1" smtClean="0"/>
              <a:t>ilium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Jejunum</a:t>
            </a:r>
            <a:r>
              <a:rPr lang="en-US" dirty="0" smtClean="0"/>
              <a:t> is same as duodenum with absence of </a:t>
            </a:r>
            <a:r>
              <a:rPr lang="en-US" dirty="0" err="1" smtClean="0"/>
              <a:t>brunner’s</a:t>
            </a:r>
            <a:r>
              <a:rPr lang="en-US" dirty="0" smtClean="0"/>
              <a:t> and payer patches.</a:t>
            </a:r>
          </a:p>
          <a:p>
            <a:r>
              <a:rPr lang="en-US" dirty="0" smtClean="0"/>
              <a:t>Mucosa is lined by simple columnar </a:t>
            </a:r>
            <a:r>
              <a:rPr lang="en-US" dirty="0" err="1" smtClean="0"/>
              <a:t>epithilium</a:t>
            </a:r>
            <a:r>
              <a:rPr lang="en-US" dirty="0" smtClean="0"/>
              <a:t> with </a:t>
            </a:r>
            <a:r>
              <a:rPr lang="en-US" dirty="0" err="1" smtClean="0"/>
              <a:t>microvilli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Prominent intestinal </a:t>
            </a:r>
            <a:r>
              <a:rPr lang="en-US" dirty="0" err="1" smtClean="0"/>
              <a:t>villi</a:t>
            </a:r>
            <a:r>
              <a:rPr lang="en-US" dirty="0" smtClean="0"/>
              <a:t> and </a:t>
            </a:r>
            <a:r>
              <a:rPr lang="en-US" dirty="0" err="1" smtClean="0"/>
              <a:t>plica</a:t>
            </a:r>
            <a:r>
              <a:rPr lang="en-US" dirty="0" smtClean="0"/>
              <a:t> </a:t>
            </a:r>
            <a:r>
              <a:rPr lang="en-US" dirty="0" err="1" smtClean="0"/>
              <a:t>circularis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Ilium </a:t>
            </a:r>
            <a:r>
              <a:rPr lang="en-US" dirty="0" smtClean="0"/>
              <a:t> is same as jejunum</a:t>
            </a:r>
          </a:p>
          <a:p>
            <a:r>
              <a:rPr lang="en-US" dirty="0" smtClean="0"/>
              <a:t> mucosa is lined by simple columnar </a:t>
            </a:r>
            <a:r>
              <a:rPr lang="en-US" dirty="0" err="1" smtClean="0"/>
              <a:t>epithilium</a:t>
            </a:r>
            <a:r>
              <a:rPr lang="en-US" dirty="0" smtClean="0"/>
              <a:t> with </a:t>
            </a:r>
            <a:r>
              <a:rPr lang="en-US" dirty="0" err="1" smtClean="0"/>
              <a:t>microvilli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Villi</a:t>
            </a:r>
            <a:r>
              <a:rPr lang="en-US" dirty="0" smtClean="0"/>
              <a:t> are short and few.</a:t>
            </a:r>
          </a:p>
          <a:p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contains </a:t>
            </a:r>
            <a:r>
              <a:rPr lang="en-US" dirty="0" err="1" smtClean="0"/>
              <a:t>peyer’s</a:t>
            </a:r>
            <a:r>
              <a:rPr lang="en-US" dirty="0" smtClean="0"/>
              <a:t> patches. M cells r found overlying lymphoid follicles.</a:t>
            </a:r>
          </a:p>
          <a:p>
            <a:r>
              <a:rPr lang="en-US" dirty="0" err="1" smtClean="0"/>
              <a:t>Muscularis</a:t>
            </a:r>
            <a:r>
              <a:rPr lang="en-US" dirty="0" smtClean="0"/>
              <a:t> mucosa is thin than jejunum.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3352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Thank you </a:t>
            </a:r>
            <a:endParaRPr lang="en-US" sz="8000" dirty="0"/>
          </a:p>
        </p:txBody>
      </p:sp>
      <p:pic>
        <p:nvPicPr>
          <p:cNvPr id="2050" name="Picture 2" descr="C:\Users\Dr Navneet\Downloads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362200"/>
            <a:ext cx="304800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</p:nvPr>
        </p:nvGraphicFramePr>
        <p:xfrm>
          <a:off x="533400" y="1219200"/>
          <a:ext cx="8229600" cy="464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9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Jejunum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Ilium </a:t>
                      </a:r>
                      <a:endParaRPr lang="en-US" dirty="0"/>
                    </a:p>
                  </a:txBody>
                  <a:tcPr marL="82206" marR="82206"/>
                </a:tc>
              </a:tr>
              <a:tr h="13538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Position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infracolic</a:t>
                      </a:r>
                      <a:r>
                        <a:rPr lang="en-US" dirty="0" smtClean="0"/>
                        <a:t> compartment </a:t>
                      </a:r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umbilical</a:t>
                      </a:r>
                      <a:r>
                        <a:rPr lang="en-US" baseline="0" dirty="0" smtClean="0"/>
                        <a:t> region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Pelvic</a:t>
                      </a:r>
                      <a:r>
                        <a:rPr lang="en-US" baseline="0" dirty="0" smtClean="0"/>
                        <a:t> region ends in </a:t>
                      </a:r>
                      <a:r>
                        <a:rPr lang="en-US" baseline="0" dirty="0" err="1" smtClean="0"/>
                        <a:t>rt.iliac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fossa</a:t>
                      </a:r>
                      <a:r>
                        <a:rPr lang="en-US" baseline="0" dirty="0" smtClean="0"/>
                        <a:t> by opening into </a:t>
                      </a:r>
                      <a:r>
                        <a:rPr lang="en-US" baseline="0" dirty="0" err="1" smtClean="0"/>
                        <a:t>ilioceacal</a:t>
                      </a:r>
                      <a:r>
                        <a:rPr lang="en-US" baseline="0" dirty="0" smtClean="0"/>
                        <a:t> valve.</a:t>
                      </a:r>
                      <a:endParaRPr lang="en-US" dirty="0"/>
                    </a:p>
                  </a:txBody>
                  <a:tcPr marL="82206" marR="82206"/>
                </a:tc>
              </a:tr>
              <a:tr h="5490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Median</a:t>
                      </a:r>
                      <a:r>
                        <a:rPr lang="en-US" b="1" baseline="0" dirty="0" smtClean="0"/>
                        <a:t> external diameter</a:t>
                      </a:r>
                      <a:endParaRPr lang="en-US" b="1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4cm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3.5cm</a:t>
                      </a:r>
                      <a:endParaRPr lang="en-US" dirty="0"/>
                    </a:p>
                  </a:txBody>
                  <a:tcPr marL="82206" marR="82206"/>
                </a:tc>
              </a:tr>
              <a:tr h="5490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Median internal</a:t>
                      </a:r>
                      <a:r>
                        <a:rPr lang="en-US" b="1" baseline="0" dirty="0" smtClean="0"/>
                        <a:t> diameter</a:t>
                      </a:r>
                      <a:endParaRPr lang="en-US" b="1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2.5cm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2cm</a:t>
                      </a:r>
                      <a:endParaRPr lang="en-US" dirty="0"/>
                    </a:p>
                  </a:txBody>
                  <a:tcPr marL="82206" marR="82206"/>
                </a:tc>
              </a:tr>
              <a:tr h="5490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Walls </a:t>
                      </a:r>
                      <a:endParaRPr lang="en-US" b="1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Thicker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Thinner </a:t>
                      </a:r>
                      <a:endParaRPr lang="en-US" dirty="0"/>
                    </a:p>
                  </a:txBody>
                  <a:tcPr marL="82206" marR="82206"/>
                </a:tc>
              </a:tr>
              <a:tr h="54780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Plica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circularis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pronounced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(flat in</a:t>
                      </a:r>
                      <a:r>
                        <a:rPr lang="en-US" baseline="0" dirty="0" smtClean="0"/>
                        <a:t> terminal part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82206" marR="8220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Lymphoid aggregates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</a:t>
                      </a:r>
                      <a:endParaRPr lang="en-US" dirty="0"/>
                    </a:p>
                  </a:txBody>
                  <a:tcPr marL="82206" marR="822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</a:t>
                      </a:r>
                      <a:endParaRPr lang="en-US" dirty="0"/>
                    </a:p>
                  </a:txBody>
                  <a:tcPr marL="82206" marR="82206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Vascular Supply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Arterial – </a:t>
            </a:r>
          </a:p>
          <a:p>
            <a:pPr>
              <a:buNone/>
            </a:pPr>
            <a:r>
              <a:rPr lang="en-US" dirty="0" err="1" smtClean="0"/>
              <a:t>Jejunal</a:t>
            </a:r>
            <a:r>
              <a:rPr lang="en-US" dirty="0" smtClean="0"/>
              <a:t> &amp; </a:t>
            </a:r>
            <a:r>
              <a:rPr lang="en-US" dirty="0" err="1" smtClean="0"/>
              <a:t>ilial</a:t>
            </a:r>
            <a:r>
              <a:rPr lang="en-US" dirty="0" smtClean="0"/>
              <a:t> branches of </a:t>
            </a:r>
            <a:r>
              <a:rPr lang="en-US" dirty="0" err="1" smtClean="0"/>
              <a:t>Sup.mesenteric</a:t>
            </a:r>
            <a:r>
              <a:rPr lang="en-US" dirty="0" smtClean="0"/>
              <a:t> artery.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Venous drainage- </a:t>
            </a:r>
            <a:r>
              <a:rPr lang="en-US" dirty="0" err="1" smtClean="0"/>
              <a:t>jejunal</a:t>
            </a:r>
            <a:r>
              <a:rPr lang="en-US" dirty="0" smtClean="0"/>
              <a:t>, </a:t>
            </a:r>
            <a:r>
              <a:rPr lang="en-US" dirty="0" err="1" smtClean="0"/>
              <a:t>ilial</a:t>
            </a:r>
            <a:r>
              <a:rPr lang="en-US" dirty="0" smtClean="0"/>
              <a:t>, </a:t>
            </a:r>
            <a:r>
              <a:rPr lang="en-US" dirty="0" err="1" smtClean="0"/>
              <a:t>iliocolic</a:t>
            </a:r>
            <a:r>
              <a:rPr lang="en-US" dirty="0" smtClean="0"/>
              <a:t>, </a:t>
            </a:r>
            <a:r>
              <a:rPr lang="en-US" dirty="0" err="1" smtClean="0"/>
              <a:t>rt.colic</a:t>
            </a:r>
            <a:r>
              <a:rPr lang="en-US" dirty="0" smtClean="0"/>
              <a:t>, middle colic, rt. </a:t>
            </a:r>
            <a:r>
              <a:rPr lang="en-US" dirty="0" err="1" smtClean="0"/>
              <a:t>Gastroepiploic</a:t>
            </a:r>
            <a:r>
              <a:rPr lang="en-US" dirty="0" smtClean="0"/>
              <a:t>, </a:t>
            </a:r>
            <a:r>
              <a:rPr lang="en-US" dirty="0" err="1" smtClean="0"/>
              <a:t>pancreaticoduodenal</a:t>
            </a:r>
            <a:r>
              <a:rPr lang="en-US" dirty="0" smtClean="0"/>
              <a:t> </a:t>
            </a:r>
            <a:r>
              <a:rPr lang="en-US" dirty="0" err="1" smtClean="0"/>
              <a:t>tributeries</a:t>
            </a:r>
            <a:r>
              <a:rPr lang="en-US" dirty="0" smtClean="0"/>
              <a:t> into sup. </a:t>
            </a:r>
            <a:r>
              <a:rPr lang="en-US" dirty="0" err="1" smtClean="0"/>
              <a:t>Mesentric</a:t>
            </a:r>
            <a:r>
              <a:rPr lang="en-US" dirty="0" smtClean="0"/>
              <a:t> vein.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Lymphatic drainage- </a:t>
            </a:r>
            <a:r>
              <a:rPr lang="en-US" dirty="0" smtClean="0"/>
              <a:t>mesenteric lymph nodes 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Innervation</a:t>
            </a:r>
            <a:r>
              <a:rPr lang="en-US" b="1" dirty="0" smtClean="0"/>
              <a:t>:-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dirty="0" smtClean="0"/>
              <a:t>Sympathetic- mid thoracic spinal segment via </a:t>
            </a:r>
            <a:r>
              <a:rPr lang="en-US" dirty="0" err="1" smtClean="0"/>
              <a:t>splanchnic</a:t>
            </a:r>
            <a:r>
              <a:rPr lang="en-US" dirty="0" smtClean="0"/>
              <a:t> nerve and sup. </a:t>
            </a:r>
            <a:r>
              <a:rPr lang="en-US" dirty="0" err="1" smtClean="0"/>
              <a:t>mesentric</a:t>
            </a:r>
            <a:r>
              <a:rPr lang="en-US" dirty="0" smtClean="0"/>
              <a:t> ganglions </a:t>
            </a:r>
          </a:p>
          <a:p>
            <a:pPr>
              <a:buNone/>
            </a:pPr>
            <a:r>
              <a:rPr lang="en-US" dirty="0" smtClean="0"/>
              <a:t>    Parasympathetic:-ant. and right </a:t>
            </a:r>
            <a:r>
              <a:rPr lang="en-US" dirty="0" err="1" smtClean="0"/>
              <a:t>vagus</a:t>
            </a:r>
            <a:r>
              <a:rPr lang="en-US" dirty="0" smtClean="0"/>
              <a:t> nerve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Histology of GI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Entire GI tract is formed of 4 layers</a:t>
            </a:r>
          </a:p>
          <a:p>
            <a:pPr marL="514350" indent="-514350">
              <a:buNone/>
            </a:pPr>
            <a:r>
              <a:rPr lang="en-US" dirty="0" smtClean="0"/>
              <a:t>1.</a:t>
            </a:r>
            <a:r>
              <a:rPr lang="en-US" b="1" dirty="0" smtClean="0"/>
              <a:t>Mucosa</a:t>
            </a:r>
            <a:r>
              <a:rPr lang="en-US" dirty="0" smtClean="0"/>
              <a:t>- </a:t>
            </a:r>
          </a:p>
          <a:p>
            <a:pPr marL="514350" indent="-514350">
              <a:buNone/>
            </a:pPr>
            <a:r>
              <a:rPr lang="en-US" dirty="0" smtClean="0"/>
              <a:t>a) lining </a:t>
            </a:r>
            <a:r>
              <a:rPr lang="en-US" dirty="0" err="1" smtClean="0"/>
              <a:t>epithilium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b) lamina </a:t>
            </a:r>
            <a:r>
              <a:rPr lang="en-US" dirty="0" err="1" smtClean="0"/>
              <a:t>propria</a:t>
            </a:r>
            <a:r>
              <a:rPr lang="en-US" dirty="0" smtClean="0"/>
              <a:t>- made up of connective tissue containing glands, blood and lymph vessels</a:t>
            </a:r>
          </a:p>
          <a:p>
            <a:pPr marL="514350" indent="-514350">
              <a:buNone/>
            </a:pPr>
            <a:r>
              <a:rPr lang="en-US" dirty="0" smtClean="0"/>
              <a:t>c)</a:t>
            </a:r>
            <a:r>
              <a:rPr lang="en-US" dirty="0" err="1" smtClean="0"/>
              <a:t>Muscularis</a:t>
            </a:r>
            <a:r>
              <a:rPr lang="en-US" dirty="0" smtClean="0"/>
              <a:t> mucosa- made up of 2 layers inner circular and outer longitudinal.</a:t>
            </a:r>
          </a:p>
          <a:p>
            <a:pPr marL="514350" indent="-514350">
              <a:buNone/>
            </a:pPr>
            <a:r>
              <a:rPr lang="en-US" dirty="0" smtClean="0"/>
              <a:t>2.</a:t>
            </a:r>
            <a:r>
              <a:rPr lang="en-US" b="1" dirty="0" smtClean="0"/>
              <a:t> </a:t>
            </a:r>
            <a:r>
              <a:rPr lang="en-US" b="1" dirty="0" err="1" smtClean="0"/>
              <a:t>Submucosa</a:t>
            </a:r>
            <a:r>
              <a:rPr lang="en-US" b="1" dirty="0" smtClean="0"/>
              <a:t>- </a:t>
            </a:r>
            <a:r>
              <a:rPr lang="en-US" dirty="0" smtClean="0"/>
              <a:t>dense irregular  connective tissue containing blood vessels, lymphatic vessels, nerve plexus and occasional glands.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Muscularis</a:t>
            </a:r>
            <a:r>
              <a:rPr lang="en-US" b="1" dirty="0" smtClean="0"/>
              <a:t> </a:t>
            </a:r>
            <a:r>
              <a:rPr lang="en-US" b="1" dirty="0" err="1" smtClean="0"/>
              <a:t>externa</a:t>
            </a:r>
            <a:r>
              <a:rPr lang="en-US" b="1" dirty="0" smtClean="0"/>
              <a:t>- </a:t>
            </a:r>
            <a:r>
              <a:rPr lang="en-US" dirty="0" smtClean="0"/>
              <a:t>inner circular and outer longitudinal layer containing </a:t>
            </a:r>
            <a:r>
              <a:rPr lang="en-US" dirty="0" err="1" smtClean="0"/>
              <a:t>myenteric</a:t>
            </a:r>
            <a:r>
              <a:rPr lang="en-US" dirty="0" smtClean="0"/>
              <a:t> nerve plexus.</a:t>
            </a:r>
          </a:p>
          <a:p>
            <a:pPr marL="514350" indent="-514350">
              <a:buNone/>
            </a:pPr>
            <a:r>
              <a:rPr lang="en-US" dirty="0" smtClean="0"/>
              <a:t>4.</a:t>
            </a:r>
            <a:r>
              <a:rPr lang="en-US" b="1" dirty="0" smtClean="0"/>
              <a:t>Serosa – </a:t>
            </a:r>
            <a:r>
              <a:rPr lang="en-US" dirty="0" smtClean="0"/>
              <a:t>simple </a:t>
            </a:r>
            <a:r>
              <a:rPr lang="en-US" dirty="0" err="1" smtClean="0"/>
              <a:t>squamous</a:t>
            </a:r>
            <a:r>
              <a:rPr lang="en-US" dirty="0" smtClean="0"/>
              <a:t> </a:t>
            </a:r>
            <a:r>
              <a:rPr lang="en-US" dirty="0" err="1" smtClean="0"/>
              <a:t>epithilium</a:t>
            </a:r>
            <a:r>
              <a:rPr lang="en-US" dirty="0" smtClean="0"/>
              <a:t>(peritoneum)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Histology of </a:t>
            </a:r>
            <a:r>
              <a:rPr lang="en-US" b="1" dirty="0" err="1" smtClean="0"/>
              <a:t>oesophagus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267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1.Mucosa</a:t>
            </a:r>
            <a:r>
              <a:rPr lang="en-US" dirty="0" smtClean="0"/>
              <a:t>- non-keratinized stratified </a:t>
            </a:r>
            <a:r>
              <a:rPr lang="en-US" dirty="0" err="1" smtClean="0"/>
              <a:t>squamous</a:t>
            </a:r>
            <a:r>
              <a:rPr lang="en-US" dirty="0" smtClean="0"/>
              <a:t> </a:t>
            </a:r>
            <a:r>
              <a:rPr lang="en-US" dirty="0" err="1" smtClean="0"/>
              <a:t>epithilium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– </a:t>
            </a:r>
            <a:r>
              <a:rPr lang="en-US" dirty="0" err="1" smtClean="0"/>
              <a:t>oesophageal</a:t>
            </a:r>
            <a:r>
              <a:rPr lang="en-US" dirty="0" smtClean="0"/>
              <a:t> cardiac glands (lower part)</a:t>
            </a:r>
          </a:p>
          <a:p>
            <a:r>
              <a:rPr lang="en-US" dirty="0" err="1" smtClean="0"/>
              <a:t>Muscularis</a:t>
            </a:r>
            <a:r>
              <a:rPr lang="en-US" dirty="0" smtClean="0"/>
              <a:t> mucosa- single longitudinal layer of smooth muscle.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submucosa</a:t>
            </a:r>
            <a:r>
              <a:rPr lang="en-US" b="1" dirty="0" smtClean="0"/>
              <a:t>- </a:t>
            </a:r>
            <a:r>
              <a:rPr lang="en-US" dirty="0" err="1" smtClean="0"/>
              <a:t>oesophageal</a:t>
            </a:r>
            <a:r>
              <a:rPr lang="en-US" dirty="0" smtClean="0"/>
              <a:t> glands</a:t>
            </a:r>
          </a:p>
          <a:p>
            <a:r>
              <a:rPr lang="en-US" b="1" dirty="0" smtClean="0"/>
              <a:t>3.Muscularis </a:t>
            </a:r>
            <a:r>
              <a:rPr lang="en-US" b="1" dirty="0" err="1" smtClean="0"/>
              <a:t>externa</a:t>
            </a:r>
            <a:r>
              <a:rPr lang="en-US" b="1" dirty="0" smtClean="0"/>
              <a:t>- </a:t>
            </a:r>
          </a:p>
          <a:p>
            <a:pPr>
              <a:buNone/>
            </a:pPr>
            <a:r>
              <a:rPr lang="en-US" dirty="0" smtClean="0"/>
              <a:t>upper1/3 </a:t>
            </a:r>
            <a:r>
              <a:rPr lang="en-US" dirty="0" smtClean="0"/>
              <a:t>–skeletal muscle</a:t>
            </a:r>
          </a:p>
          <a:p>
            <a:pPr>
              <a:buNone/>
            </a:pPr>
            <a:r>
              <a:rPr lang="en-US" dirty="0" smtClean="0"/>
              <a:t>middle 1/3- skeletal &amp; smooth</a:t>
            </a:r>
          </a:p>
          <a:p>
            <a:pPr>
              <a:buNone/>
            </a:pPr>
            <a:r>
              <a:rPr lang="en-US" dirty="0" smtClean="0"/>
              <a:t>Lower1/3-smooth </a:t>
            </a:r>
          </a:p>
          <a:p>
            <a:pPr>
              <a:buNone/>
            </a:pPr>
            <a:r>
              <a:rPr lang="en-US" dirty="0" smtClean="0"/>
              <a:t>Arranged in 2 layers inner circular&amp; outer longitudinal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4.Adventitia</a:t>
            </a:r>
            <a:r>
              <a:rPr lang="en-US" dirty="0" smtClean="0"/>
              <a:t> – loose connective tissue without peritoneum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2" descr="C:\Users\Dr Navneet\Pictures\ppt image\figure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32325" y="1600200"/>
            <a:ext cx="404177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Histology of stomach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Mucosa-</a:t>
            </a:r>
            <a:r>
              <a:rPr lang="en-US" dirty="0" smtClean="0"/>
              <a:t> simple columnar </a:t>
            </a:r>
            <a:r>
              <a:rPr lang="en-US" dirty="0" err="1" smtClean="0"/>
              <a:t>epithilium</a:t>
            </a:r>
            <a:r>
              <a:rPr lang="en-US" dirty="0" smtClean="0"/>
              <a:t> having surface mucous cells, invaginations are called gastric pits.</a:t>
            </a:r>
          </a:p>
          <a:p>
            <a:r>
              <a:rPr lang="en-US" b="1" dirty="0" smtClean="0"/>
              <a:t>Lamina </a:t>
            </a:r>
            <a:r>
              <a:rPr lang="en-US" b="1" dirty="0" err="1" smtClean="0"/>
              <a:t>propria</a:t>
            </a:r>
            <a:r>
              <a:rPr lang="en-US" b="1" dirty="0" smtClean="0"/>
              <a:t>- </a:t>
            </a:r>
            <a:r>
              <a:rPr lang="en-US" dirty="0" smtClean="0"/>
              <a:t>long tubular </a:t>
            </a:r>
            <a:r>
              <a:rPr lang="en-US" dirty="0" err="1" smtClean="0"/>
              <a:t>fundic</a:t>
            </a:r>
            <a:r>
              <a:rPr lang="en-US" dirty="0" smtClean="0"/>
              <a:t> glands which contain </a:t>
            </a:r>
          </a:p>
          <a:p>
            <a:pPr>
              <a:buNone/>
            </a:pPr>
            <a:r>
              <a:rPr lang="en-US" b="1" dirty="0" smtClean="0"/>
              <a:t>1.Mucous neck cells- </a:t>
            </a:r>
            <a:r>
              <a:rPr lang="en-US" dirty="0" smtClean="0"/>
              <a:t>low columnar secrets soluble mucus.</a:t>
            </a:r>
          </a:p>
          <a:p>
            <a:pPr>
              <a:buNone/>
            </a:pPr>
            <a:r>
              <a:rPr lang="en-US" b="1" dirty="0" smtClean="0"/>
              <a:t>2.Chief/</a:t>
            </a:r>
            <a:r>
              <a:rPr lang="en-US" b="1" dirty="0" err="1" smtClean="0"/>
              <a:t>zymogenic</a:t>
            </a:r>
            <a:r>
              <a:rPr lang="en-US" b="1" dirty="0" smtClean="0"/>
              <a:t>/ peptic cells- </a:t>
            </a:r>
            <a:r>
              <a:rPr lang="en-US" dirty="0" smtClean="0"/>
              <a:t>low </a:t>
            </a:r>
            <a:r>
              <a:rPr lang="en-US" dirty="0" err="1" smtClean="0"/>
              <a:t>cuboidal</a:t>
            </a:r>
            <a:r>
              <a:rPr lang="en-US" dirty="0" smtClean="0"/>
              <a:t> secrets </a:t>
            </a:r>
            <a:r>
              <a:rPr lang="en-US" dirty="0" err="1" smtClean="0"/>
              <a:t>pepsinogen,lipase</a:t>
            </a:r>
            <a:r>
              <a:rPr lang="en-US" dirty="0" smtClean="0"/>
              <a:t>, amylase.</a:t>
            </a:r>
          </a:p>
          <a:p>
            <a:pPr>
              <a:buNone/>
            </a:pPr>
            <a:r>
              <a:rPr lang="en-US" b="1" dirty="0" smtClean="0"/>
              <a:t>3.Parietal/</a:t>
            </a:r>
            <a:r>
              <a:rPr lang="en-US" b="1" dirty="0" err="1" smtClean="0"/>
              <a:t>oxyntic</a:t>
            </a:r>
            <a:r>
              <a:rPr lang="en-US" b="1" dirty="0" smtClean="0"/>
              <a:t> cells- </a:t>
            </a:r>
            <a:r>
              <a:rPr lang="en-US" dirty="0" smtClean="0"/>
              <a:t>large pyramidal secrets </a:t>
            </a:r>
            <a:r>
              <a:rPr lang="en-US" dirty="0" err="1" smtClean="0"/>
              <a:t>hcl</a:t>
            </a:r>
            <a:r>
              <a:rPr lang="en-US" dirty="0" smtClean="0"/>
              <a:t> and gastric intrinsic factor 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Enteroendocrine</a:t>
            </a:r>
            <a:r>
              <a:rPr lang="en-US" b="1" dirty="0" smtClean="0"/>
              <a:t> cells- </a:t>
            </a:r>
            <a:r>
              <a:rPr lang="en-US" dirty="0" smtClean="0"/>
              <a:t>unicellular secrets </a:t>
            </a:r>
            <a:r>
              <a:rPr lang="en-US" dirty="0" err="1" smtClean="0"/>
              <a:t>gastrin</a:t>
            </a:r>
            <a:r>
              <a:rPr lang="en-US" dirty="0" smtClean="0"/>
              <a:t>, </a:t>
            </a:r>
            <a:r>
              <a:rPr lang="en-US" dirty="0" err="1" smtClean="0"/>
              <a:t>somatostatin</a:t>
            </a:r>
            <a:r>
              <a:rPr lang="en-US" dirty="0" smtClean="0"/>
              <a:t> and histamine. </a:t>
            </a:r>
          </a:p>
          <a:p>
            <a:pPr>
              <a:buNone/>
            </a:pPr>
            <a:r>
              <a:rPr lang="en-US" b="1" dirty="0" err="1" smtClean="0"/>
              <a:t>Submucosa</a:t>
            </a:r>
            <a:r>
              <a:rPr lang="en-US" dirty="0" smtClean="0"/>
              <a:t> – irregular dense connective tissue containing </a:t>
            </a:r>
            <a:r>
              <a:rPr lang="en-US" dirty="0" err="1" smtClean="0"/>
              <a:t>b.v</a:t>
            </a:r>
            <a:r>
              <a:rPr lang="en-US" dirty="0" smtClean="0"/>
              <a:t>. ,</a:t>
            </a:r>
            <a:r>
              <a:rPr lang="en-US" dirty="0" err="1" smtClean="0"/>
              <a:t>l.v</a:t>
            </a:r>
            <a:r>
              <a:rPr lang="en-US" dirty="0" smtClean="0"/>
              <a:t>.&amp; </a:t>
            </a:r>
            <a:r>
              <a:rPr lang="en-US" dirty="0" err="1" smtClean="0"/>
              <a:t>n.p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Muscularis</a:t>
            </a:r>
            <a:r>
              <a:rPr lang="en-US" b="1" dirty="0" smtClean="0"/>
              <a:t> </a:t>
            </a:r>
            <a:r>
              <a:rPr lang="en-US" b="1" dirty="0" err="1" smtClean="0"/>
              <a:t>externa</a:t>
            </a:r>
            <a:r>
              <a:rPr lang="en-US" b="1" dirty="0" smtClean="0"/>
              <a:t> </a:t>
            </a:r>
            <a:r>
              <a:rPr lang="en-US" dirty="0" smtClean="0"/>
              <a:t>– inner oblique, outer longitudinal and middle circular.</a:t>
            </a:r>
          </a:p>
          <a:p>
            <a:pPr>
              <a:buNone/>
            </a:pPr>
            <a:r>
              <a:rPr lang="en-US" b="1" dirty="0" err="1" smtClean="0"/>
              <a:t>Serosa</a:t>
            </a:r>
            <a:r>
              <a:rPr lang="en-US" b="1" dirty="0" smtClean="0"/>
              <a:t>-</a:t>
            </a:r>
            <a:r>
              <a:rPr lang="en-US" dirty="0" smtClean="0"/>
              <a:t> loose connective tissue covered with peritoneum.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r Navneet\Pictures\ppt image\stomach histology 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457200"/>
            <a:ext cx="87249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Histology of 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Special features-</a:t>
            </a:r>
          </a:p>
          <a:p>
            <a:r>
              <a:rPr lang="en-US" b="1" dirty="0" err="1" smtClean="0"/>
              <a:t>Plica</a:t>
            </a:r>
            <a:r>
              <a:rPr lang="en-US" b="1" dirty="0" smtClean="0"/>
              <a:t> </a:t>
            </a:r>
            <a:r>
              <a:rPr lang="en-US" b="1" dirty="0" err="1" smtClean="0"/>
              <a:t>circularis</a:t>
            </a:r>
            <a:r>
              <a:rPr lang="en-US" b="1" dirty="0" smtClean="0"/>
              <a:t>/ valves of </a:t>
            </a:r>
            <a:r>
              <a:rPr lang="en-US" b="1" dirty="0" err="1" smtClean="0"/>
              <a:t>kerckring</a:t>
            </a:r>
            <a:r>
              <a:rPr lang="en-US" b="1" dirty="0" smtClean="0"/>
              <a:t>- </a:t>
            </a:r>
            <a:r>
              <a:rPr lang="en-US" dirty="0" smtClean="0"/>
              <a:t>mucosa &amp; </a:t>
            </a:r>
            <a:r>
              <a:rPr lang="en-US" dirty="0" err="1" smtClean="0"/>
              <a:t>submucosa</a:t>
            </a:r>
            <a:r>
              <a:rPr lang="en-US" dirty="0" smtClean="0"/>
              <a:t> is thrown into permanent folds which are numerous in distal duodenum and jejunum and less in </a:t>
            </a:r>
            <a:r>
              <a:rPr lang="en-US" dirty="0" err="1" smtClean="0"/>
              <a:t>ilium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Villi</a:t>
            </a:r>
            <a:r>
              <a:rPr lang="en-US" b="1" dirty="0" smtClean="0"/>
              <a:t>- </a:t>
            </a:r>
            <a:r>
              <a:rPr lang="en-US" dirty="0" smtClean="0"/>
              <a:t>a finger like projection lined by surface </a:t>
            </a:r>
            <a:r>
              <a:rPr lang="en-US" dirty="0" err="1" smtClean="0"/>
              <a:t>epithilium</a:t>
            </a:r>
            <a:r>
              <a:rPr lang="en-US" dirty="0" smtClean="0"/>
              <a:t> with lamina </a:t>
            </a:r>
            <a:r>
              <a:rPr lang="en-US" dirty="0" err="1" smtClean="0"/>
              <a:t>propria</a:t>
            </a:r>
            <a:r>
              <a:rPr lang="en-US" dirty="0" smtClean="0"/>
              <a:t> projecting into it. </a:t>
            </a:r>
            <a:r>
              <a:rPr lang="en-US" dirty="0" err="1" smtClean="0"/>
              <a:t>Villus</a:t>
            </a:r>
            <a:r>
              <a:rPr lang="en-US" dirty="0" smtClean="0"/>
              <a:t> contain core of loose connective tissue, fenestrated blood capillaries and a central blind ended lymphatic vessel called lacteal.</a:t>
            </a:r>
          </a:p>
          <a:p>
            <a:pPr>
              <a:buNone/>
            </a:pPr>
            <a:r>
              <a:rPr lang="en-US" dirty="0" smtClean="0"/>
              <a:t>    these are large and numerous in duodenum and smaller in </a:t>
            </a:r>
            <a:r>
              <a:rPr lang="en-US" dirty="0" err="1" smtClean="0"/>
              <a:t>ilium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Intestinal</a:t>
            </a:r>
            <a:r>
              <a:rPr lang="en-US" dirty="0" smtClean="0"/>
              <a:t> </a:t>
            </a:r>
            <a:r>
              <a:rPr lang="en-US" b="1" dirty="0" smtClean="0"/>
              <a:t>glands/ crypts of </a:t>
            </a:r>
            <a:r>
              <a:rPr lang="en-US" b="1" dirty="0" err="1" smtClean="0"/>
              <a:t>lieberkuhn</a:t>
            </a:r>
            <a:r>
              <a:rPr lang="en-US" b="1" dirty="0" smtClean="0"/>
              <a:t>- </a:t>
            </a:r>
            <a:r>
              <a:rPr lang="en-US" dirty="0" smtClean="0"/>
              <a:t>invaginations of </a:t>
            </a:r>
            <a:r>
              <a:rPr lang="en-US" dirty="0" err="1" smtClean="0"/>
              <a:t>epithilium</a:t>
            </a:r>
            <a:r>
              <a:rPr lang="en-US" dirty="0" smtClean="0"/>
              <a:t> into lamina </a:t>
            </a:r>
            <a:r>
              <a:rPr lang="en-US" dirty="0" err="1" smtClean="0"/>
              <a:t>propria</a:t>
            </a:r>
            <a:r>
              <a:rPr lang="en-US" dirty="0" smtClean="0"/>
              <a:t> which open on luminal surface of intestine at base of </a:t>
            </a:r>
            <a:r>
              <a:rPr lang="en-US" dirty="0" err="1" smtClean="0"/>
              <a:t>intervillous</a:t>
            </a:r>
            <a:r>
              <a:rPr lang="en-US" dirty="0" smtClean="0"/>
              <a:t> space. It contains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Conti…..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enterocyte</a:t>
            </a:r>
            <a:r>
              <a:rPr lang="en-US" b="1" dirty="0" smtClean="0"/>
              <a:t> </a:t>
            </a:r>
            <a:r>
              <a:rPr lang="en-US" dirty="0" smtClean="0"/>
              <a:t>– columnar </a:t>
            </a:r>
            <a:r>
              <a:rPr lang="en-US" dirty="0" err="1" smtClean="0"/>
              <a:t>absortive</a:t>
            </a:r>
            <a:r>
              <a:rPr lang="en-US" dirty="0" smtClean="0"/>
              <a:t> cells their surface bear up to 3000 </a:t>
            </a:r>
            <a:r>
              <a:rPr lang="en-US" dirty="0" err="1" smtClean="0"/>
              <a:t>microvilli</a:t>
            </a:r>
            <a:r>
              <a:rPr lang="en-US" dirty="0" smtClean="0"/>
              <a:t>. </a:t>
            </a:r>
            <a:r>
              <a:rPr lang="en-US" dirty="0" err="1" smtClean="0"/>
              <a:t>Microvilli</a:t>
            </a:r>
            <a:r>
              <a:rPr lang="en-US" dirty="0" smtClean="0"/>
              <a:t> posses a specialized glycoprotein called </a:t>
            </a:r>
            <a:r>
              <a:rPr lang="en-US" dirty="0" err="1" smtClean="0"/>
              <a:t>glycocalyx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Goblet cells- </a:t>
            </a:r>
            <a:r>
              <a:rPr lang="en-US" dirty="0" smtClean="0"/>
              <a:t>produce mucus which protect against microorganisms and toxins.</a:t>
            </a:r>
          </a:p>
          <a:p>
            <a:pPr>
              <a:buNone/>
            </a:pPr>
            <a:r>
              <a:rPr lang="en-US" b="1" dirty="0" err="1" smtClean="0"/>
              <a:t>Paneth</a:t>
            </a:r>
            <a:r>
              <a:rPr lang="en-US" b="1" dirty="0" smtClean="0"/>
              <a:t> cells- </a:t>
            </a:r>
            <a:r>
              <a:rPr lang="en-US" dirty="0" smtClean="0"/>
              <a:t>found in deeper parts of crypts(duodenum) secretion protects against bacterial flora.</a:t>
            </a:r>
          </a:p>
          <a:p>
            <a:pPr>
              <a:buNone/>
            </a:pPr>
            <a:r>
              <a:rPr lang="en-US" b="1" dirty="0" smtClean="0"/>
              <a:t>Stem cells- </a:t>
            </a:r>
            <a:r>
              <a:rPr lang="en-US" dirty="0" smtClean="0"/>
              <a:t>source of most of cell type of intestinal </a:t>
            </a:r>
            <a:r>
              <a:rPr lang="en-US" dirty="0" err="1" smtClean="0"/>
              <a:t>epithilium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Enteroendocrine</a:t>
            </a:r>
            <a:r>
              <a:rPr lang="en-US" b="1" dirty="0" smtClean="0"/>
              <a:t> cells- </a:t>
            </a:r>
            <a:r>
              <a:rPr lang="en-US" dirty="0" smtClean="0"/>
              <a:t>secretes local </a:t>
            </a:r>
            <a:r>
              <a:rPr lang="en-US" dirty="0" err="1" smtClean="0"/>
              <a:t>harmones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Cholecytokinin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inc.activity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g.b</a:t>
            </a:r>
            <a:r>
              <a:rPr lang="en-US" dirty="0" smtClean="0"/>
              <a:t>. &amp; </a:t>
            </a:r>
            <a:r>
              <a:rPr lang="en-US" dirty="0" smtClean="0"/>
              <a:t>pancreas) </a:t>
            </a:r>
          </a:p>
          <a:p>
            <a:pPr>
              <a:buNone/>
            </a:pPr>
            <a:r>
              <a:rPr lang="en-US" dirty="0" smtClean="0"/>
              <a:t>Gastric inhibitory </a:t>
            </a:r>
            <a:r>
              <a:rPr lang="en-US" dirty="0" smtClean="0"/>
              <a:t>polypeptide </a:t>
            </a:r>
            <a:r>
              <a:rPr lang="en-US" dirty="0" smtClean="0"/>
              <a:t>(inhibit </a:t>
            </a:r>
            <a:r>
              <a:rPr lang="en-US" dirty="0" smtClean="0"/>
              <a:t>gastric secretion and </a:t>
            </a:r>
            <a:r>
              <a:rPr lang="en-US" dirty="0" smtClean="0"/>
              <a:t>motility) </a:t>
            </a:r>
          </a:p>
          <a:p>
            <a:pPr>
              <a:buNone/>
            </a:pPr>
            <a:r>
              <a:rPr lang="en-US" dirty="0" err="1" smtClean="0"/>
              <a:t>Secretin</a:t>
            </a:r>
            <a:r>
              <a:rPr lang="en-US" dirty="0" smtClean="0"/>
              <a:t> (</a:t>
            </a:r>
            <a:r>
              <a:rPr lang="en-US" dirty="0" smtClean="0"/>
              <a:t>stimulate release </a:t>
            </a:r>
            <a:r>
              <a:rPr lang="en-US" dirty="0" smtClean="0"/>
              <a:t>of insulin in pancreas)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Motilin</a:t>
            </a:r>
            <a:r>
              <a:rPr lang="en-US" dirty="0" smtClean="0"/>
              <a:t> </a:t>
            </a:r>
            <a:r>
              <a:rPr lang="en-US" dirty="0" smtClean="0"/>
              <a:t>(stimulate gastric </a:t>
            </a:r>
            <a:r>
              <a:rPr lang="en-US" dirty="0" smtClean="0"/>
              <a:t>and </a:t>
            </a:r>
            <a:r>
              <a:rPr lang="en-US" dirty="0" smtClean="0"/>
              <a:t>intestinal motility).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9717</TotalTime>
  <Words>808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          JEJUNUM      &amp;  ILIUM</vt:lpstr>
      <vt:lpstr>Slide 2</vt:lpstr>
      <vt:lpstr>Vascular Supply </vt:lpstr>
      <vt:lpstr>Histology of GI Tract</vt:lpstr>
      <vt:lpstr>Histology of oesophagus</vt:lpstr>
      <vt:lpstr>Histology of stomach</vt:lpstr>
      <vt:lpstr>Slide 7</vt:lpstr>
      <vt:lpstr>Histology of small intestine</vt:lpstr>
      <vt:lpstr>Conti…..</vt:lpstr>
      <vt:lpstr>Conti….</vt:lpstr>
      <vt:lpstr>Duodenum </vt:lpstr>
      <vt:lpstr>Slide 12</vt:lpstr>
      <vt:lpstr>  Jejunum &amp; ilium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JEJUNUM  &amp;  ILIUM</dc:title>
  <dc:creator>Dr Navneet</dc:creator>
  <cp:lastModifiedBy>Dr. Naneet</cp:lastModifiedBy>
  <cp:revision>41</cp:revision>
  <dcterms:created xsi:type="dcterms:W3CDTF">2006-08-16T00:00:00Z</dcterms:created>
  <dcterms:modified xsi:type="dcterms:W3CDTF">2009-08-19T18:49:57Z</dcterms:modified>
</cp:coreProperties>
</file>