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71" r:id="rId2"/>
    <p:sldId id="270" r:id="rId3"/>
    <p:sldId id="288" r:id="rId4"/>
    <p:sldId id="289" r:id="rId5"/>
    <p:sldId id="290" r:id="rId6"/>
    <p:sldId id="284" r:id="rId7"/>
    <p:sldId id="286" r:id="rId8"/>
    <p:sldId id="287" r:id="rId9"/>
    <p:sldId id="257" r:id="rId10"/>
    <p:sldId id="258" r:id="rId11"/>
    <p:sldId id="259" r:id="rId12"/>
    <p:sldId id="260" r:id="rId13"/>
    <p:sldId id="261" r:id="rId14"/>
    <p:sldId id="262" r:id="rId15"/>
    <p:sldId id="263" r:id="rId16"/>
    <p:sldId id="264" r:id="rId17"/>
    <p:sldId id="265" r:id="rId18"/>
    <p:sldId id="267" r:id="rId19"/>
    <p:sldId id="268"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3" Type="http://schemas.openxmlformats.org/officeDocument/2006/relationships/slide" Target="slides/slide2.xml" /><Relationship Id="rId21" Type="http://schemas.openxmlformats.org/officeDocument/2006/relationships/notesMaster" Target="notesMasters/notesMaster1.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tableStyles" Target="tableStyle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theme" Target="theme/theme1.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viewProps" Target="viewProp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presProps" Target="presProp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92B219-9441-4C7D-98D3-A280399C40DA}" type="datetimeFigureOut">
              <a:rPr lang="en-US" smtClean="0"/>
              <a:pPr/>
              <a:t>5/1/2020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647749-DCC8-4D1D-9EF9-91B5AAD6D31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40494EB4-C82F-42B0-8877-2265D9430437}" type="slidenum">
              <a:rPr lang="en-IN" smtClean="0"/>
              <a:pPr/>
              <a:t>2</a:t>
            </a:fld>
            <a:endParaRPr lang="en-IN"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5/1/2020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5/1/2020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5/1/2020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sz="7200" dirty="0">
                <a:latin typeface="Tempus Sans ITC" pitchFamily="82" charset="0"/>
              </a:rPr>
              <a:t>GARBHINI</a:t>
            </a:r>
            <a:r>
              <a:rPr lang="en-US" dirty="0">
                <a:latin typeface="Tempus Sans ITC" pitchFamily="82" charset="0"/>
              </a:rPr>
              <a:t> </a:t>
            </a:r>
            <a:r>
              <a:rPr lang="en-US" sz="7200" dirty="0">
                <a:latin typeface="Tempus Sans ITC" pitchFamily="82" charset="0"/>
              </a:rPr>
              <a:t>PARICHARYA</a:t>
            </a:r>
            <a:br>
              <a:rPr lang="en-US" sz="7200" dirty="0">
                <a:latin typeface="Tempus Sans ITC" pitchFamily="82" charset="0"/>
              </a:rPr>
            </a:br>
            <a:r>
              <a:rPr lang="en-US" sz="7200" dirty="0">
                <a:solidFill>
                  <a:srgbClr val="C00000"/>
                </a:solidFill>
              </a:rPr>
              <a:t>ANTE-NATAL CARE</a:t>
            </a:r>
            <a:br>
              <a:rPr lang="en-US" sz="7200" dirty="0">
                <a:solidFill>
                  <a:srgbClr val="C00000"/>
                </a:solidFill>
              </a:rPr>
            </a:br>
            <a:endParaRPr lang="en-IN" sz="7200" dirty="0">
              <a:latin typeface="Tempus Sans ITC" pitchFamily="82" charset="0"/>
            </a:endParaRPr>
          </a:p>
        </p:txBody>
      </p:sp>
      <p:sp>
        <p:nvSpPr>
          <p:cNvPr id="5" name="Subtitle 4"/>
          <p:cNvSpPr>
            <a:spLocks noGrp="1"/>
          </p:cNvSpPr>
          <p:nvPr>
            <p:ph type="subTitle" idx="1"/>
          </p:nvPr>
        </p:nvSpPr>
        <p:spPr/>
        <p:txBody>
          <a:bodyPr>
            <a:normAutofit fontScale="47500" lnSpcReduction="20000"/>
          </a:bodyPr>
          <a:lstStyle/>
          <a:p>
            <a:r>
              <a:rPr lang="en-US" sz="4800" dirty="0">
                <a:solidFill>
                  <a:schemeClr val="tx1"/>
                </a:solidFill>
              </a:rPr>
              <a:t>                                                      Dr. </a:t>
            </a:r>
            <a:r>
              <a:rPr lang="en-US" sz="4800" dirty="0" err="1">
                <a:solidFill>
                  <a:schemeClr val="tx1"/>
                </a:solidFill>
              </a:rPr>
              <a:t>Deepika</a:t>
            </a:r>
            <a:r>
              <a:rPr lang="en-US" sz="4800" dirty="0">
                <a:solidFill>
                  <a:schemeClr val="tx1"/>
                </a:solidFill>
              </a:rPr>
              <a:t> Gupta </a:t>
            </a:r>
          </a:p>
          <a:p>
            <a:r>
              <a:rPr lang="en-US" sz="4800" dirty="0">
                <a:solidFill>
                  <a:schemeClr val="tx1"/>
                </a:solidFill>
              </a:rPr>
              <a:t>                                                        Associate Professor </a:t>
            </a:r>
          </a:p>
          <a:p>
            <a:r>
              <a:rPr lang="en-US" sz="4800" dirty="0" err="1">
                <a:solidFill>
                  <a:schemeClr val="tx1"/>
                </a:solidFill>
              </a:rPr>
              <a:t>Prakash</a:t>
            </a:r>
            <a:r>
              <a:rPr lang="en-US" sz="4800" dirty="0">
                <a:solidFill>
                  <a:schemeClr val="tx1"/>
                </a:solidFill>
              </a:rPr>
              <a:t> Institute Of </a:t>
            </a:r>
            <a:r>
              <a:rPr lang="en-US" sz="4800" dirty="0" err="1">
                <a:solidFill>
                  <a:schemeClr val="tx1"/>
                </a:solidFill>
              </a:rPr>
              <a:t>Ayurvedic</a:t>
            </a:r>
            <a:r>
              <a:rPr lang="en-US" sz="4800" dirty="0">
                <a:solidFill>
                  <a:schemeClr val="tx1"/>
                </a:solidFill>
              </a:rPr>
              <a:t> medical Sciences And Research, </a:t>
            </a:r>
            <a:r>
              <a:rPr lang="en-US" sz="4800" dirty="0" err="1">
                <a:solidFill>
                  <a:schemeClr val="tx1"/>
                </a:solidFill>
              </a:rPr>
              <a:t>Jhajhar</a:t>
            </a:r>
            <a:r>
              <a:rPr lang="en-US" sz="4800" dirty="0">
                <a:solidFill>
                  <a:schemeClr val="tx1"/>
                </a:solidFill>
              </a:rPr>
              <a:t>, </a:t>
            </a:r>
            <a:r>
              <a:rPr lang="en-US" sz="4800" dirty="0" err="1">
                <a:solidFill>
                  <a:schemeClr val="tx1"/>
                </a:solidFill>
              </a:rPr>
              <a:t>Gautam</a:t>
            </a:r>
            <a:r>
              <a:rPr lang="en-US" sz="4800" dirty="0">
                <a:solidFill>
                  <a:schemeClr val="tx1"/>
                </a:solidFill>
              </a:rPr>
              <a:t> Buddha </a:t>
            </a:r>
            <a:r>
              <a:rPr lang="en-US" sz="4800" dirty="0" err="1">
                <a:solidFill>
                  <a:schemeClr val="tx1"/>
                </a:solidFill>
              </a:rPr>
              <a:t>nagar</a:t>
            </a:r>
            <a:r>
              <a:rPr lang="en-US" sz="4800" dirty="0">
                <a:solidFill>
                  <a:schemeClr val="tx1"/>
                </a:solidFill>
              </a:rPr>
              <a:t>, U.P.</a:t>
            </a:r>
            <a:endParaRPr lang="en-IN" sz="4800"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86800" cy="6477000"/>
          </a:xfrm>
        </p:spPr>
        <p:txBody>
          <a:bodyPr>
            <a:normAutofit/>
          </a:bodyPr>
          <a:lstStyle/>
          <a:p>
            <a:pPr>
              <a:buNone/>
            </a:pPr>
            <a:r>
              <a:rPr lang="en-US" sz="2400" dirty="0">
                <a:solidFill>
                  <a:srgbClr val="FF0000"/>
                </a:solidFill>
              </a:rPr>
              <a:t>PROCEDURE AT THE FIRST VISIT</a:t>
            </a:r>
            <a:r>
              <a:rPr lang="en-US" sz="2400" dirty="0"/>
              <a:t>:</a:t>
            </a:r>
          </a:p>
          <a:p>
            <a:r>
              <a:rPr lang="en-US" sz="2400" dirty="0"/>
              <a:t>Maintain a antenatal record book</a:t>
            </a:r>
          </a:p>
          <a:p>
            <a:r>
              <a:rPr lang="en-US" sz="2400" dirty="0"/>
              <a:t>History taking (c/o, M/H,O/H, Co/H, F/H, M/H, S/H, D/H, P/H)</a:t>
            </a:r>
          </a:p>
          <a:p>
            <a:r>
              <a:rPr lang="en-US" sz="2400" dirty="0"/>
              <a:t>Examination</a:t>
            </a:r>
          </a:p>
          <a:p>
            <a:pPr>
              <a:buNone/>
            </a:pPr>
            <a:r>
              <a:rPr lang="en-US" sz="2400" dirty="0"/>
              <a:t>General ex.(Weight, Pallor, Jaundice, Edema, B.P.) </a:t>
            </a:r>
          </a:p>
          <a:p>
            <a:pPr>
              <a:buNone/>
            </a:pPr>
            <a:r>
              <a:rPr lang="en-US" sz="2400" dirty="0"/>
              <a:t>Obstetrical ex.</a:t>
            </a:r>
          </a:p>
          <a:p>
            <a:pPr>
              <a:buNone/>
            </a:pPr>
            <a:r>
              <a:rPr lang="en-US" sz="2400" dirty="0"/>
              <a:t>Vaginal ex. Always done in the later months of pregnancy (beyond 37 weeks) to assess the pelvis.</a:t>
            </a:r>
          </a:p>
          <a:p>
            <a:r>
              <a:rPr lang="en-US" sz="2400" dirty="0"/>
              <a:t>Routine investigations:</a:t>
            </a:r>
          </a:p>
          <a:p>
            <a:pPr>
              <a:buNone/>
            </a:pPr>
            <a:r>
              <a:rPr lang="en-US" sz="2400" dirty="0"/>
              <a:t>Blood(</a:t>
            </a:r>
            <a:r>
              <a:rPr lang="en-US" sz="2400" dirty="0" err="1"/>
              <a:t>Hb</a:t>
            </a:r>
            <a:r>
              <a:rPr lang="en-US" sz="2400" dirty="0"/>
              <a:t>  gm%, blood group, HIV, VDRL, </a:t>
            </a:r>
            <a:r>
              <a:rPr lang="en-US" sz="2400" dirty="0" err="1"/>
              <a:t>HBsAg</a:t>
            </a:r>
            <a:r>
              <a:rPr lang="en-US" sz="2400" dirty="0"/>
              <a:t>)</a:t>
            </a:r>
          </a:p>
          <a:p>
            <a:pPr>
              <a:buNone/>
            </a:pPr>
            <a:r>
              <a:rPr lang="en-US" sz="2400" dirty="0"/>
              <a:t>Urine(Protein, sugar , pus cells)</a:t>
            </a:r>
          </a:p>
          <a:p>
            <a:pPr>
              <a:buNone/>
            </a:pPr>
            <a:r>
              <a:rPr lang="en-US" sz="2400" dirty="0"/>
              <a:t>Ultrasound examination – 7</a:t>
            </a:r>
            <a:r>
              <a:rPr lang="en-US" sz="2400" baseline="30000" dirty="0"/>
              <a:t>th</a:t>
            </a:r>
            <a:r>
              <a:rPr lang="en-US" sz="2400" dirty="0"/>
              <a:t> week TVS, 20 weeks TAS, 37 weeks TAS.</a:t>
            </a:r>
          </a:p>
          <a:p>
            <a:pPr>
              <a:buFont typeface="Wingdings" pitchFamily="2" charset="2"/>
              <a:buChar char="v"/>
            </a:pPr>
            <a:r>
              <a:rPr lang="en-US" sz="2400" dirty="0"/>
              <a:t>Hemoglobin estimation is repeated at 28th and 36th week.</a:t>
            </a:r>
          </a:p>
          <a:p>
            <a:pPr>
              <a:buFont typeface="Wingdings" pitchFamily="2" charset="2"/>
              <a:buChar char="v"/>
            </a:pPr>
            <a:r>
              <a:rPr lang="en-US" sz="2400" dirty="0"/>
              <a:t>Urine is tested for protein and sugar at every antenatal visit.</a:t>
            </a:r>
          </a:p>
          <a:p>
            <a:pPr>
              <a:buNone/>
            </a:pPr>
            <a:endParaRPr lang="en-US" sz="2400" dirty="0"/>
          </a:p>
          <a:p>
            <a:pPr>
              <a:buNone/>
            </a:pPr>
            <a:endParaRPr lang="en-US" dirty="0"/>
          </a:p>
          <a:p>
            <a:endParaRPr lang="en-US" dirty="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normAutofit fontScale="92500" lnSpcReduction="20000"/>
          </a:bodyPr>
          <a:lstStyle/>
          <a:p>
            <a:pPr>
              <a:buNone/>
            </a:pPr>
            <a:r>
              <a:rPr lang="en-US" dirty="0">
                <a:solidFill>
                  <a:srgbClr val="FF0000"/>
                </a:solidFill>
              </a:rPr>
              <a:t>Objectives of Antenatal care </a:t>
            </a:r>
          </a:p>
          <a:p>
            <a:pPr>
              <a:buNone/>
            </a:pPr>
            <a:r>
              <a:rPr lang="en-US" dirty="0"/>
              <a:t>(A) To assess: </a:t>
            </a:r>
          </a:p>
          <a:p>
            <a:pPr marL="514350" indent="-514350"/>
            <a:r>
              <a:rPr lang="en-US" dirty="0"/>
              <a:t>fetal well-being, </a:t>
            </a:r>
          </a:p>
          <a:p>
            <a:pPr marL="514350" indent="-514350"/>
            <a:r>
              <a:rPr lang="en-US" dirty="0"/>
              <a:t>lie, presentation, position and number of fetuses,</a:t>
            </a:r>
          </a:p>
          <a:p>
            <a:pPr marL="514350" indent="-514350"/>
            <a:r>
              <a:rPr lang="en-US" dirty="0"/>
              <a:t>anemia, preeclampsia, amniotic fluid volume and fetal growth,</a:t>
            </a:r>
          </a:p>
          <a:p>
            <a:pPr marL="514350" indent="-514350"/>
            <a:r>
              <a:rPr lang="en-US" dirty="0"/>
              <a:t> to organize specialist antenatal clinics for patients with problems like cardiac disease and diabetes, kidney disease etc.. </a:t>
            </a:r>
          </a:p>
          <a:p>
            <a:pPr>
              <a:buNone/>
            </a:pPr>
            <a:r>
              <a:rPr lang="en-US" dirty="0"/>
              <a:t>(B) To select, time for</a:t>
            </a:r>
          </a:p>
          <a:p>
            <a:r>
              <a:rPr lang="en-US" dirty="0" err="1"/>
              <a:t>ultrasonography</a:t>
            </a:r>
            <a:r>
              <a:rPr lang="en-US" dirty="0"/>
              <a:t>, amniocentesis or </a:t>
            </a:r>
            <a:r>
              <a:rPr lang="en-US" dirty="0" err="1"/>
              <a:t>chorion</a:t>
            </a:r>
            <a:r>
              <a:rPr lang="en-US" dirty="0"/>
              <a:t> </a:t>
            </a:r>
            <a:r>
              <a:rPr lang="en-US" dirty="0" err="1"/>
              <a:t>villus</a:t>
            </a:r>
            <a:r>
              <a:rPr lang="en-US" dirty="0"/>
              <a:t> biopsy when indicated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a:solidFill>
            <a:schemeClr val="accent2">
              <a:lumMod val="40000"/>
              <a:lumOff val="60000"/>
            </a:schemeClr>
          </a:solidFill>
        </p:spPr>
        <p:txBody>
          <a:bodyPr>
            <a:normAutofit fontScale="90000"/>
          </a:bodyPr>
          <a:lstStyle/>
          <a:p>
            <a:r>
              <a:rPr lang="en-US" dirty="0"/>
              <a:t>ANTENATAL ADVICE</a:t>
            </a:r>
          </a:p>
        </p:txBody>
      </p:sp>
      <p:sp>
        <p:nvSpPr>
          <p:cNvPr id="3" name="Content Placeholder 2"/>
          <p:cNvSpPr>
            <a:spLocks noGrp="1"/>
          </p:cNvSpPr>
          <p:nvPr>
            <p:ph idx="1"/>
          </p:nvPr>
        </p:nvSpPr>
        <p:spPr>
          <a:xfrm>
            <a:off x="457200" y="838200"/>
            <a:ext cx="8229600" cy="5287963"/>
          </a:xfrm>
        </p:spPr>
        <p:txBody>
          <a:bodyPr>
            <a:normAutofit/>
          </a:bodyPr>
          <a:lstStyle/>
          <a:p>
            <a:r>
              <a:rPr lang="en-US" dirty="0">
                <a:solidFill>
                  <a:srgbClr val="FF0000"/>
                </a:solidFill>
              </a:rPr>
              <a:t>PRINCIPLES</a:t>
            </a:r>
            <a:r>
              <a:rPr lang="en-US" dirty="0"/>
              <a:t>:</a:t>
            </a:r>
          </a:p>
          <a:p>
            <a:pPr marL="514350" indent="-514350">
              <a:buAutoNum type="arabicParenBoth"/>
            </a:pPr>
            <a:r>
              <a:rPr lang="en-US" dirty="0"/>
              <a:t>To counsel the women about the importance of regular checkup. </a:t>
            </a:r>
          </a:p>
          <a:p>
            <a:pPr marL="514350" indent="-514350">
              <a:buAutoNum type="arabicParenBoth"/>
            </a:pPr>
            <a:r>
              <a:rPr lang="en-US" dirty="0"/>
              <a:t> To maintain or improve the health status of the woman to the optimum till delivery by judicious advice regarding diet, drugs and hygiene.</a:t>
            </a:r>
          </a:p>
          <a:p>
            <a:pPr marL="514350" indent="-514350">
              <a:buAutoNum type="arabicParenBoth"/>
            </a:pPr>
            <a:r>
              <a:rPr lang="en-US" dirty="0"/>
              <a:t>To improve the psychology and to remove the fear of the unknown by counseling the woman.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991600" cy="6858000"/>
          </a:xfrm>
        </p:spPr>
        <p:txBody>
          <a:bodyPr>
            <a:normAutofit fontScale="77500" lnSpcReduction="20000"/>
          </a:bodyPr>
          <a:lstStyle/>
          <a:p>
            <a:pPr>
              <a:buNone/>
            </a:pPr>
            <a:r>
              <a:rPr lang="en-US" dirty="0">
                <a:solidFill>
                  <a:srgbClr val="FF0000"/>
                </a:solidFill>
              </a:rPr>
              <a:t>DIET</a:t>
            </a:r>
            <a:r>
              <a:rPr lang="en-US" dirty="0"/>
              <a:t>: </a:t>
            </a:r>
          </a:p>
          <a:p>
            <a:r>
              <a:rPr lang="en-US" dirty="0"/>
              <a:t>Woman with normal BMI should eat adequately so as to gain the optimum weight (11 kg). Overweight women with (BMI between 26 and 29) should limit weight gain to 7 kg and obese women (BMI &gt; 29) should gain less weight. Excessive weight gain increases </a:t>
            </a:r>
            <a:r>
              <a:rPr lang="en-US" dirty="0" err="1"/>
              <a:t>antepartum</a:t>
            </a:r>
            <a:r>
              <a:rPr lang="en-US" dirty="0"/>
              <a:t> and </a:t>
            </a:r>
            <a:r>
              <a:rPr lang="en-US" dirty="0" err="1"/>
              <a:t>intrapartum</a:t>
            </a:r>
            <a:r>
              <a:rPr lang="en-US" dirty="0"/>
              <a:t> complications including fetal </a:t>
            </a:r>
            <a:r>
              <a:rPr lang="en-US" dirty="0" err="1"/>
              <a:t>macrosomia</a:t>
            </a:r>
            <a:r>
              <a:rPr lang="en-US" dirty="0"/>
              <a:t>.</a:t>
            </a:r>
          </a:p>
          <a:p>
            <a:endParaRPr lang="en-US" dirty="0"/>
          </a:p>
          <a:p>
            <a:r>
              <a:rPr lang="en-US" dirty="0"/>
              <a:t>The increased calorie requirement is to the extent of 300 over the </a:t>
            </a:r>
            <a:r>
              <a:rPr lang="en-US" dirty="0" err="1"/>
              <a:t>nonpregnancy</a:t>
            </a:r>
            <a:r>
              <a:rPr lang="en-US" dirty="0"/>
              <a:t> state during second half of pregnancy</a:t>
            </a:r>
          </a:p>
          <a:p>
            <a:endParaRPr lang="en-US" dirty="0"/>
          </a:p>
          <a:p>
            <a:r>
              <a:rPr lang="en-US" dirty="0"/>
              <a:t>The pregnancy diet ideally should be light, nutritious, easily digestible and rich in protein, minerals and vitamins.</a:t>
            </a:r>
          </a:p>
          <a:p>
            <a:endParaRPr lang="en-US" dirty="0"/>
          </a:p>
          <a:p>
            <a:r>
              <a:rPr lang="en-US" dirty="0"/>
              <a:t> The principal food at least half liter, if not, 1 liter of milk (1 liter of milk contains about 1 gm of calcium), plenty of green vegetables and fruits. No added salt . At least, half of the total protein should be first class containing all the amino acids and majority of the fat should be animal type which contains vitamins A and 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00800"/>
          </a:xfrm>
        </p:spPr>
        <p:txBody>
          <a:bodyPr>
            <a:normAutofit fontScale="85000" lnSpcReduction="10000"/>
          </a:bodyPr>
          <a:lstStyle/>
          <a:p>
            <a:r>
              <a:rPr lang="en-US" dirty="0">
                <a:solidFill>
                  <a:srgbClr val="FF0000"/>
                </a:solidFill>
              </a:rPr>
              <a:t>supplementary iron </a:t>
            </a:r>
            <a:r>
              <a:rPr lang="en-US" dirty="0"/>
              <a:t>is start from 16 weeks onwards. Above 10 g% of hemoglobin, 1 tablet of ferrous sulfate (</a:t>
            </a:r>
            <a:r>
              <a:rPr lang="en-US" dirty="0" err="1"/>
              <a:t>Fersolate</a:t>
            </a:r>
            <a:r>
              <a:rPr lang="en-US" dirty="0"/>
              <a:t>) containing 60 mg of elemental iron is enough. The dose should be proportionately increased with lower hemoglobin level to 2–3 tablets a day. Three tablets provide 45 mg of absorbable iron. </a:t>
            </a:r>
          </a:p>
          <a:p>
            <a:r>
              <a:rPr lang="en-US" dirty="0">
                <a:solidFill>
                  <a:srgbClr val="FF0000"/>
                </a:solidFill>
              </a:rPr>
              <a:t>Folic acid </a:t>
            </a:r>
            <a:r>
              <a:rPr lang="en-US" dirty="0"/>
              <a:t>supplementation (4 mg a day) starting 4 weeks prior to conception up to 12 weeks </a:t>
            </a:r>
          </a:p>
          <a:p>
            <a:r>
              <a:rPr lang="en-US" dirty="0">
                <a:solidFill>
                  <a:srgbClr val="FF0000"/>
                </a:solidFill>
              </a:rPr>
              <a:t>supplementary vitamins </a:t>
            </a:r>
            <a:r>
              <a:rPr lang="en-US" dirty="0"/>
              <a:t>are to be given daily from 20th week onwards</a:t>
            </a:r>
          </a:p>
          <a:p>
            <a:r>
              <a:rPr lang="en-US" dirty="0">
                <a:solidFill>
                  <a:srgbClr val="FF0000"/>
                </a:solidFill>
              </a:rPr>
              <a:t>supplementary Calcium </a:t>
            </a:r>
            <a:r>
              <a:rPr lang="en-US" dirty="0"/>
              <a:t>500 mg  daily</a:t>
            </a:r>
          </a:p>
          <a:p>
            <a:r>
              <a:rPr lang="en-US" dirty="0"/>
              <a:t> 0.5 </a:t>
            </a:r>
            <a:r>
              <a:rPr lang="en-US" dirty="0" err="1"/>
              <a:t>mL</a:t>
            </a:r>
            <a:r>
              <a:rPr lang="en-US" dirty="0"/>
              <a:t> </a:t>
            </a:r>
            <a:r>
              <a:rPr lang="en-US" dirty="0">
                <a:solidFill>
                  <a:srgbClr val="FF0000"/>
                </a:solidFill>
              </a:rPr>
              <a:t>tetanus </a:t>
            </a:r>
            <a:r>
              <a:rPr lang="en-US" dirty="0" err="1">
                <a:solidFill>
                  <a:srgbClr val="FF0000"/>
                </a:solidFill>
              </a:rPr>
              <a:t>toxoid</a:t>
            </a:r>
            <a:r>
              <a:rPr lang="en-US" dirty="0">
                <a:solidFill>
                  <a:srgbClr val="FF0000"/>
                </a:solidFill>
              </a:rPr>
              <a:t> </a:t>
            </a:r>
            <a:r>
              <a:rPr lang="en-US" dirty="0"/>
              <a:t>is given intramuscularly at 6 weeks interval for 2 such, the first one to be given between 16 and 24 weeks. Women who are immunized in the past, a booster dose of 0.5 </a:t>
            </a:r>
            <a:r>
              <a:rPr lang="en-US" dirty="0" err="1"/>
              <a:t>mL</a:t>
            </a:r>
            <a:r>
              <a:rPr lang="en-US" dirty="0"/>
              <a:t> IM is given in the last trimester.</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rmAutofit fontScale="85000" lnSpcReduction="10000"/>
          </a:bodyPr>
          <a:lstStyle/>
          <a:p>
            <a:r>
              <a:rPr lang="en-US" dirty="0"/>
              <a:t> excessive and strenuous work should be avoided especially in the first trimester and the last 4 weeks. Recreational exercise (prenatal exercise class) is permitted as long as she feels comfortable.</a:t>
            </a:r>
          </a:p>
          <a:p>
            <a:endParaRPr lang="en-US" dirty="0"/>
          </a:p>
          <a:p>
            <a:r>
              <a:rPr lang="en-US" dirty="0"/>
              <a:t>about 10 hours (8 hours at night and 2 hours at noon) sleep is necessary , especially in the last 6 weeks. In late pregnancy, lateral posture is more comfortable.</a:t>
            </a:r>
          </a:p>
          <a:p>
            <a:endParaRPr lang="en-US" dirty="0"/>
          </a:p>
          <a:p>
            <a:r>
              <a:rPr lang="en-US" dirty="0"/>
              <a:t>The patient should wear loose but comfortable garments. High heel shoes should be avoided. Constricting belt should be avoided.</a:t>
            </a:r>
          </a:p>
          <a:p>
            <a:endParaRPr lang="en-US" dirty="0"/>
          </a:p>
          <a:p>
            <a:r>
              <a:rPr lang="en-US" dirty="0"/>
              <a:t>Care of the breasts to prepare it for future lactation.</a:t>
            </a:r>
          </a:p>
          <a:p>
            <a:endParaRPr lang="en-US" dirty="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r>
              <a:rPr lang="en-US" sz="2800" dirty="0">
                <a:solidFill>
                  <a:srgbClr val="FF0000"/>
                </a:solidFill>
              </a:rPr>
              <a:t>Dental care</a:t>
            </a:r>
            <a:r>
              <a:rPr lang="en-US" sz="2800" dirty="0"/>
              <a:t>: Good dental and oral hygiene should be maintained. The dentist should be consulted, if necessary. This will facilitate extraction or filling of the caries tooth, if required, comfortably in the </a:t>
            </a:r>
            <a:r>
              <a:rPr lang="en-US" sz="2800" dirty="0">
                <a:solidFill>
                  <a:srgbClr val="FF0000"/>
                </a:solidFill>
              </a:rPr>
              <a:t>second trimester</a:t>
            </a:r>
            <a:r>
              <a:rPr lang="en-US" sz="2800" dirty="0"/>
              <a:t>.</a:t>
            </a:r>
          </a:p>
          <a:p>
            <a:endParaRPr lang="en-US" sz="2800" dirty="0"/>
          </a:p>
          <a:p>
            <a:r>
              <a:rPr lang="en-US" sz="2800" dirty="0">
                <a:solidFill>
                  <a:srgbClr val="FF0000"/>
                </a:solidFill>
              </a:rPr>
              <a:t>Coitus</a:t>
            </a:r>
            <a:r>
              <a:rPr lang="en-US" sz="2800" dirty="0"/>
              <a:t>: Generally, coitus is not restricted during pregnancy. Release of prostaglandins and </a:t>
            </a:r>
            <a:r>
              <a:rPr lang="en-US" sz="2800" dirty="0" err="1"/>
              <a:t>oxytocin</a:t>
            </a:r>
            <a:r>
              <a:rPr lang="en-US" sz="2800" dirty="0"/>
              <a:t> with coitus may cause uterine contractions. Women with increased risk of miscarriage or preterm labor should avoid coitus if they feel such increased uterine activity.</a:t>
            </a:r>
          </a:p>
          <a:p>
            <a:endParaRPr lang="en-US" sz="2800" dirty="0"/>
          </a:p>
          <a:p>
            <a:r>
              <a:rPr lang="en-US" sz="2800" dirty="0"/>
              <a:t>A </a:t>
            </a:r>
            <a:r>
              <a:rPr lang="en-US" sz="2800" dirty="0">
                <a:solidFill>
                  <a:srgbClr val="FF0000"/>
                </a:solidFill>
              </a:rPr>
              <a:t>low impact exercise </a:t>
            </a:r>
            <a:r>
              <a:rPr lang="en-US" sz="2800" dirty="0"/>
              <a:t>may be continued throughout the period of a normal pregnancy</a:t>
            </a:r>
          </a:p>
          <a:p>
            <a:endParaRPr lang="en-US" dirty="0"/>
          </a:p>
          <a:p>
            <a:endParaRPr lang="en-US" dirty="0"/>
          </a:p>
          <a:p>
            <a:endParaRPr lang="en-US" dirty="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rmAutofit/>
          </a:bodyPr>
          <a:lstStyle/>
          <a:p>
            <a:r>
              <a:rPr lang="en-US" dirty="0">
                <a:solidFill>
                  <a:srgbClr val="FF0000"/>
                </a:solidFill>
              </a:rPr>
              <a:t>Travel</a:t>
            </a:r>
            <a:r>
              <a:rPr lang="en-US" dirty="0"/>
              <a:t>: Travel by vehicles having jerks is better to be avoided, especially in first trimester and the last 6 weeks. Rail route is preferable to bus route. Travel in pressurized aircraft is safe up to 36 weeks. Air travel is contraindicated in cases with placenta </a:t>
            </a:r>
            <a:r>
              <a:rPr lang="en-US" dirty="0" err="1"/>
              <a:t>previa</a:t>
            </a:r>
            <a:r>
              <a:rPr lang="en-US" dirty="0"/>
              <a:t>, preeclampsia, severe anemia and sickle cell disease. Prolonged sitting in a car or </a:t>
            </a:r>
            <a:r>
              <a:rPr lang="en-US" dirty="0" err="1"/>
              <a:t>aeroplane</a:t>
            </a:r>
            <a:r>
              <a:rPr lang="en-US" dirty="0"/>
              <a:t> should be avoided due to the risk of venous stasis and </a:t>
            </a:r>
            <a:r>
              <a:rPr lang="en-US" dirty="0" err="1"/>
              <a:t>thromboembolism</a:t>
            </a:r>
            <a:r>
              <a:rPr lang="en-US" dirty="0"/>
              <a:t>. Seat belt should be under the abdomen.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a:bodyPr>
          <a:lstStyle/>
          <a:p>
            <a:r>
              <a:rPr lang="en-US" dirty="0">
                <a:solidFill>
                  <a:srgbClr val="FF0000"/>
                </a:solidFill>
              </a:rPr>
              <a:t>Vaccination</a:t>
            </a:r>
            <a:r>
              <a:rPr lang="en-US" dirty="0"/>
              <a:t>: Live virus vaccines (rubella, measles, mumps, </a:t>
            </a:r>
            <a:r>
              <a:rPr lang="en-US" dirty="0" err="1"/>
              <a:t>varicella</a:t>
            </a:r>
            <a:r>
              <a:rPr lang="en-US" dirty="0"/>
              <a:t>, yellow fever) are contraindicated. Rabies, hepatitis A and B vaccines, </a:t>
            </a:r>
            <a:r>
              <a:rPr lang="en-US" dirty="0" err="1"/>
              <a:t>toxoids</a:t>
            </a:r>
            <a:r>
              <a:rPr lang="en-US" dirty="0"/>
              <a:t> can be given as in </a:t>
            </a:r>
            <a:r>
              <a:rPr lang="en-US" dirty="0" err="1"/>
              <a:t>nonpregnant</a:t>
            </a:r>
            <a:r>
              <a:rPr lang="en-US" dirty="0"/>
              <a:t> state.</a:t>
            </a:r>
          </a:p>
          <a:p>
            <a:endParaRPr lang="en-US" dirty="0"/>
          </a:p>
          <a:p>
            <a:r>
              <a:rPr lang="en-US" dirty="0">
                <a:solidFill>
                  <a:srgbClr val="FF0000"/>
                </a:solidFill>
              </a:rPr>
              <a:t>Drugs</a:t>
            </a:r>
            <a:r>
              <a:rPr lang="en-US" dirty="0"/>
              <a:t>: Almost all the drugs given to mother will cross the placenta to reach the fetus. Possibility of pregnancy should be kept in mind while prescribing drugs to any woman of reproductive age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pPr>
              <a:buNone/>
            </a:pPr>
            <a:r>
              <a:rPr lang="en-US" dirty="0"/>
              <a:t>               </a:t>
            </a:r>
            <a:r>
              <a:rPr lang="en-US" dirty="0">
                <a:solidFill>
                  <a:schemeClr val="accent5">
                    <a:lumMod val="50000"/>
                  </a:schemeClr>
                </a:solidFill>
              </a:rPr>
              <a:t>MINOR AILMENTS IN PREGNANCY</a:t>
            </a:r>
          </a:p>
          <a:p>
            <a:r>
              <a:rPr lang="en-US" dirty="0"/>
              <a:t>Nausea and vomiting</a:t>
            </a:r>
          </a:p>
          <a:p>
            <a:r>
              <a:rPr lang="en-US" dirty="0"/>
              <a:t>Backache</a:t>
            </a:r>
          </a:p>
          <a:p>
            <a:r>
              <a:rPr lang="en-US" dirty="0"/>
              <a:t>Constipation </a:t>
            </a:r>
          </a:p>
          <a:p>
            <a:r>
              <a:rPr lang="en-US" dirty="0"/>
              <a:t>Leg cramps</a:t>
            </a:r>
          </a:p>
          <a:p>
            <a:r>
              <a:rPr lang="en-US" dirty="0"/>
              <a:t>Acidity and heartburn</a:t>
            </a:r>
          </a:p>
          <a:p>
            <a:r>
              <a:rPr lang="en-US" dirty="0"/>
              <a:t>Varicose veins</a:t>
            </a:r>
          </a:p>
          <a:p>
            <a:r>
              <a:rPr lang="en-US" dirty="0"/>
              <a:t>Hemorrhoids</a:t>
            </a:r>
          </a:p>
          <a:p>
            <a:r>
              <a:rPr lang="en-US" dirty="0"/>
              <a:t>Carpal tunnel syndrome</a:t>
            </a:r>
          </a:p>
          <a:p>
            <a:r>
              <a:rPr lang="en-US" dirty="0"/>
              <a:t>Round ligament pain(sharp pain in the groins)</a:t>
            </a:r>
          </a:p>
          <a:p>
            <a:r>
              <a:rPr lang="en-US" dirty="0" err="1"/>
              <a:t>Ptyalism</a:t>
            </a:r>
            <a:endParaRPr lang="en-US" dirty="0"/>
          </a:p>
          <a:p>
            <a:r>
              <a:rPr lang="en-US" dirty="0"/>
              <a:t>Syncope(resolves rapidly on lying in left lateral position) Recurrent syncope needs </a:t>
            </a:r>
            <a:r>
              <a:rPr lang="en-US" dirty="0" err="1"/>
              <a:t>cardiological</a:t>
            </a:r>
            <a:r>
              <a:rPr lang="en-US" dirty="0"/>
              <a:t> evaluation.</a:t>
            </a:r>
          </a:p>
          <a:p>
            <a:r>
              <a:rPr lang="en-US" dirty="0"/>
              <a:t>Ankle edema</a:t>
            </a:r>
          </a:p>
          <a:p>
            <a:r>
              <a:rPr lang="en-US" dirty="0"/>
              <a:t>Vaginal discharge</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a:solidFill>
            <a:schemeClr val="accent2">
              <a:lumMod val="60000"/>
              <a:lumOff val="40000"/>
            </a:schemeClr>
          </a:solidFill>
        </p:spPr>
        <p:txBody>
          <a:bodyPr>
            <a:normAutofit/>
          </a:bodyPr>
          <a:lstStyle/>
          <a:p>
            <a:r>
              <a:rPr lang="en-US" sz="2000" b="1" i="1" dirty="0">
                <a:effectLst>
                  <a:outerShdw blurRad="38100" dist="38100" dir="2700000" algn="tl">
                    <a:srgbClr val="000000">
                      <a:alpha val="43137"/>
                    </a:srgbClr>
                  </a:outerShdw>
                </a:effectLst>
              </a:rPr>
              <a:t>NORMAL DIETETICS AND MODE OF LIFE OF PREGNANT WOMAN</a:t>
            </a:r>
            <a:endParaRPr lang="en-IN" sz="2000" b="1" i="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8600" y="533400"/>
            <a:ext cx="8915400" cy="6324600"/>
          </a:xfrm>
        </p:spPr>
        <p:txBody>
          <a:bodyPr>
            <a:normAutofit fontScale="77500" lnSpcReduction="20000"/>
          </a:bodyPr>
          <a:lstStyle/>
          <a:p>
            <a:pPr>
              <a:buFont typeface="Wingdings" pitchFamily="2" charset="2"/>
              <a:buChar char="v"/>
            </a:pPr>
            <a:r>
              <a:rPr lang="en-US" dirty="0" err="1"/>
              <a:t>Hridya</a:t>
            </a:r>
            <a:r>
              <a:rPr lang="en-US" dirty="0"/>
              <a:t>(palatable) ,Drava(liquid) especially Madhur(sweet),</a:t>
            </a:r>
            <a:r>
              <a:rPr lang="en-US" dirty="0" err="1"/>
              <a:t>Snigdha</a:t>
            </a:r>
            <a:r>
              <a:rPr lang="en-US" dirty="0"/>
              <a:t>(unctuous) substances treated with </a:t>
            </a:r>
            <a:r>
              <a:rPr lang="en-US" dirty="0" err="1"/>
              <a:t>Deepniya</a:t>
            </a:r>
            <a:r>
              <a:rPr lang="en-US" dirty="0"/>
              <a:t> </a:t>
            </a:r>
            <a:r>
              <a:rPr lang="en-US" dirty="0" err="1"/>
              <a:t>subtances</a:t>
            </a:r>
            <a:r>
              <a:rPr lang="en-US" dirty="0"/>
              <a:t>.</a:t>
            </a:r>
          </a:p>
          <a:p>
            <a:pPr>
              <a:buFont typeface="Wingdings" pitchFamily="2" charset="2"/>
              <a:buChar char="v"/>
            </a:pPr>
            <a:endParaRPr lang="en-US" dirty="0"/>
          </a:p>
          <a:p>
            <a:pPr>
              <a:buFont typeface="Wingdings" pitchFamily="2" charset="2"/>
              <a:buChar char="v"/>
            </a:pPr>
            <a:r>
              <a:rPr lang="en-US" dirty="0"/>
              <a:t>Wear clean, white garments ,decorated with ornaments and </a:t>
            </a:r>
            <a:r>
              <a:rPr lang="en-US" dirty="0" err="1"/>
              <a:t>perfrom</a:t>
            </a:r>
            <a:r>
              <a:rPr lang="en-US" dirty="0"/>
              <a:t> religious and auspicious deeds.</a:t>
            </a:r>
          </a:p>
          <a:p>
            <a:pPr>
              <a:buFont typeface="Wingdings" pitchFamily="2" charset="2"/>
              <a:buChar char="v"/>
            </a:pPr>
            <a:endParaRPr lang="en-US" dirty="0"/>
          </a:p>
          <a:p>
            <a:pPr>
              <a:buFont typeface="Wingdings" pitchFamily="2" charset="2"/>
              <a:buChar char="v"/>
            </a:pPr>
            <a:r>
              <a:rPr lang="en-US" dirty="0"/>
              <a:t>Sleeping and sitting places should be very soft ,hygenic,not  very high and should possess elevated upper portion for head rest.</a:t>
            </a:r>
          </a:p>
          <a:p>
            <a:pPr>
              <a:buFont typeface="Wingdings" pitchFamily="2" charset="2"/>
              <a:buChar char="v"/>
            </a:pPr>
            <a:endParaRPr lang="en-US" dirty="0"/>
          </a:p>
          <a:p>
            <a:pPr>
              <a:buFont typeface="Wingdings" pitchFamily="2" charset="2"/>
              <a:buChar char="v"/>
            </a:pPr>
            <a:r>
              <a:rPr lang="en-US" dirty="0"/>
              <a:t>Use of boiled and </a:t>
            </a:r>
            <a:r>
              <a:rPr lang="en-US" dirty="0" err="1"/>
              <a:t>luke</a:t>
            </a:r>
            <a:r>
              <a:rPr lang="en-US" dirty="0"/>
              <a:t> warm </a:t>
            </a:r>
            <a:r>
              <a:rPr lang="en-US" dirty="0" err="1"/>
              <a:t>water,milk</a:t>
            </a:r>
            <a:r>
              <a:rPr lang="en-US" dirty="0"/>
              <a:t> and meat soup.</a:t>
            </a:r>
          </a:p>
          <a:p>
            <a:pPr>
              <a:buFont typeface="Wingdings" pitchFamily="2" charset="2"/>
              <a:buChar char="v"/>
            </a:pPr>
            <a:endParaRPr lang="en-US" dirty="0"/>
          </a:p>
          <a:p>
            <a:pPr>
              <a:buFont typeface="Wingdings" pitchFamily="2" charset="2"/>
              <a:buChar char="v"/>
            </a:pPr>
            <a:r>
              <a:rPr lang="en-US" dirty="0">
                <a:cs typeface="Times New Roman" pitchFamily="18" charset="0"/>
              </a:rPr>
              <a:t>Use of </a:t>
            </a:r>
            <a:r>
              <a:rPr lang="en-US" dirty="0" err="1">
                <a:cs typeface="Times New Roman" pitchFamily="18" charset="0"/>
              </a:rPr>
              <a:t>Jeevaniya</a:t>
            </a:r>
            <a:r>
              <a:rPr lang="en-US" dirty="0">
                <a:cs typeface="Times New Roman" pitchFamily="18" charset="0"/>
              </a:rPr>
              <a:t> drugs both externally and internally</a:t>
            </a:r>
            <a:r>
              <a:rPr lang="en-US" dirty="0"/>
              <a:t>.</a:t>
            </a:r>
          </a:p>
          <a:p>
            <a:pPr>
              <a:buFont typeface="Wingdings" pitchFamily="2" charset="2"/>
              <a:buChar char="v"/>
            </a:pPr>
            <a:endParaRPr lang="en-US" dirty="0"/>
          </a:p>
          <a:p>
            <a:pPr>
              <a:buFont typeface="Wingdings" pitchFamily="2" charset="2"/>
              <a:buChar char="v"/>
            </a:pPr>
            <a:r>
              <a:rPr lang="en-US" dirty="0">
                <a:cs typeface="Times New Roman" pitchFamily="18" charset="0"/>
              </a:rPr>
              <a:t>Be happy, Perform joyful functions. </a:t>
            </a:r>
          </a:p>
          <a:p>
            <a:pPr>
              <a:buFont typeface="Wingdings" pitchFamily="2" charset="2"/>
              <a:buChar char="v"/>
            </a:pPr>
            <a:endParaRPr lang="en-US" dirty="0">
              <a:cs typeface="Times New Roman" pitchFamily="18" charset="0"/>
            </a:endParaRPr>
          </a:p>
          <a:p>
            <a:pPr>
              <a:buFont typeface="Wingdings" pitchFamily="2" charset="2"/>
              <a:buChar char="v"/>
            </a:pPr>
            <a:r>
              <a:rPr lang="en-US" dirty="0">
                <a:cs typeface="Times New Roman" pitchFamily="18" charset="0"/>
              </a:rPr>
              <a:t>Husband and relatives should behave affectionately.</a:t>
            </a:r>
          </a:p>
          <a:p>
            <a:pPr>
              <a:buFont typeface="Wingdings" pitchFamily="2" charset="2"/>
              <a:buChar char="v"/>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28600" y="152680"/>
          <a:ext cx="8686800" cy="6476720"/>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20000"/>
                    </a:ext>
                  </a:extLst>
                </a:gridCol>
                <a:gridCol w="2438400">
                  <a:extLst>
                    <a:ext uri="{9D8B030D-6E8A-4147-A177-3AD203B41FA5}">
                      <a16:colId xmlns:a16="http://schemas.microsoft.com/office/drawing/2014/main" val="20001"/>
                    </a:ext>
                  </a:extLst>
                </a:gridCol>
                <a:gridCol w="2438400">
                  <a:extLst>
                    <a:ext uri="{9D8B030D-6E8A-4147-A177-3AD203B41FA5}">
                      <a16:colId xmlns:a16="http://schemas.microsoft.com/office/drawing/2014/main" val="20002"/>
                    </a:ext>
                  </a:extLst>
                </a:gridCol>
                <a:gridCol w="2286000">
                  <a:extLst>
                    <a:ext uri="{9D8B030D-6E8A-4147-A177-3AD203B41FA5}">
                      <a16:colId xmlns:a16="http://schemas.microsoft.com/office/drawing/2014/main" val="20003"/>
                    </a:ext>
                  </a:extLst>
                </a:gridCol>
              </a:tblGrid>
              <a:tr h="959244">
                <a:tc>
                  <a:txBody>
                    <a:bodyPr/>
                    <a:lstStyle/>
                    <a:p>
                      <a:r>
                        <a:rPr lang="en-US" dirty="0" err="1"/>
                        <a:t>Monthwise</a:t>
                      </a:r>
                      <a:r>
                        <a:rPr lang="en-US" dirty="0"/>
                        <a:t> </a:t>
                      </a:r>
                      <a:r>
                        <a:rPr lang="en-US" dirty="0" err="1"/>
                        <a:t>dietery</a:t>
                      </a:r>
                      <a:r>
                        <a:rPr lang="en-US" dirty="0"/>
                        <a:t> regime </a:t>
                      </a:r>
                    </a:p>
                  </a:txBody>
                  <a:tcPr/>
                </a:tc>
                <a:tc>
                  <a:txBody>
                    <a:bodyPr/>
                    <a:lstStyle/>
                    <a:p>
                      <a:r>
                        <a:rPr lang="en-US" dirty="0" err="1"/>
                        <a:t>Charak</a:t>
                      </a:r>
                      <a:r>
                        <a:rPr lang="en-US" dirty="0"/>
                        <a:t> </a:t>
                      </a:r>
                    </a:p>
                  </a:txBody>
                  <a:tcPr/>
                </a:tc>
                <a:tc>
                  <a:txBody>
                    <a:bodyPr/>
                    <a:lstStyle/>
                    <a:p>
                      <a:r>
                        <a:rPr lang="en-US" dirty="0" err="1"/>
                        <a:t>Shushrut</a:t>
                      </a:r>
                      <a:r>
                        <a:rPr lang="en-US" dirty="0"/>
                        <a:t> </a:t>
                      </a:r>
                    </a:p>
                  </a:txBody>
                  <a:tcPr/>
                </a:tc>
                <a:tc>
                  <a:txBody>
                    <a:bodyPr/>
                    <a:lstStyle/>
                    <a:p>
                      <a:r>
                        <a:rPr lang="en-US" dirty="0" err="1"/>
                        <a:t>Harita</a:t>
                      </a:r>
                      <a:r>
                        <a:rPr lang="en-US" baseline="0" dirty="0"/>
                        <a:t> </a:t>
                      </a:r>
                      <a:endParaRPr lang="en-US" dirty="0"/>
                    </a:p>
                  </a:txBody>
                  <a:tcPr/>
                </a:tc>
                <a:extLst>
                  <a:ext uri="{0D108BD9-81ED-4DB2-BD59-A6C34878D82A}">
                    <a16:rowId xmlns:a16="http://schemas.microsoft.com/office/drawing/2014/main" val="10000"/>
                  </a:ext>
                </a:extLst>
              </a:tr>
              <a:tr h="2685883">
                <a:tc>
                  <a:txBody>
                    <a:bodyPr/>
                    <a:lstStyle/>
                    <a:p>
                      <a:r>
                        <a:rPr lang="en-US" b="1" dirty="0"/>
                        <a:t>1</a:t>
                      </a:r>
                      <a:r>
                        <a:rPr lang="en-US" b="1" baseline="30000" dirty="0"/>
                        <a:t>st</a:t>
                      </a:r>
                      <a:r>
                        <a:rPr lang="en-US" b="1" dirty="0"/>
                        <a:t> month</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latin typeface="+mn-lt"/>
                          <a:ea typeface="+mn-ea"/>
                          <a:cs typeface="+mn-cs"/>
                        </a:rPr>
                        <a:t>……</a:t>
                      </a:r>
                      <a:r>
                        <a:rPr lang="hi-IN" sz="1800" b="0" i="0" kern="1200" dirty="0">
                          <a:solidFill>
                            <a:schemeClr val="dk1"/>
                          </a:solidFill>
                          <a:latin typeface="+mn-lt"/>
                          <a:ea typeface="+mn-ea"/>
                          <a:cs typeface="+mn-cs"/>
                        </a:rPr>
                        <a:t>क्षीरमनुपस्कृतं मात्रावच्छीतं काले काले पिबेत्, सात्म्यमेव च भोजनं सायं प्रातश्च भुञ्जीत</a:t>
                      </a:r>
                      <a:r>
                        <a:rPr lang="en-US" sz="1800" b="0" i="0" kern="1200" dirty="0">
                          <a:solidFill>
                            <a:schemeClr val="dk1"/>
                          </a:solidFill>
                          <a:latin typeface="+mn-lt"/>
                          <a:ea typeface="+mn-ea"/>
                          <a:cs typeface="+mn-cs"/>
                        </a:rPr>
                        <a:t>..</a:t>
                      </a:r>
                      <a:r>
                        <a:rPr lang="en-US" i="1" dirty="0"/>
                        <a:t>….(c.s.sha.8/32)</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latin typeface="+mn-lt"/>
                          <a:ea typeface="+mn-ea"/>
                          <a:cs typeface="+mn-cs"/>
                        </a:rPr>
                        <a:t>….</a:t>
                      </a:r>
                      <a:r>
                        <a:rPr lang="hi-IN" sz="1800" b="0" i="0" kern="1200" dirty="0">
                          <a:solidFill>
                            <a:schemeClr val="dk1"/>
                          </a:solidFill>
                          <a:latin typeface="+mn-lt"/>
                          <a:ea typeface="+mn-ea"/>
                          <a:cs typeface="+mn-cs"/>
                        </a:rPr>
                        <a:t>मधुरशीतद्रवप्रायमाहारमुपसेवेत</a:t>
                      </a:r>
                      <a:r>
                        <a:rPr lang="en-US" i="1" dirty="0"/>
                        <a:t>….(su.s.sha10/4</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a:t>…….</a:t>
                      </a:r>
                      <a:r>
                        <a:rPr lang="en-US" i="1" dirty="0" err="1"/>
                        <a:t>Yastimadhu</a:t>
                      </a:r>
                      <a:r>
                        <a:rPr lang="en-US" i="1" dirty="0"/>
                        <a:t> </a:t>
                      </a:r>
                      <a:r>
                        <a:rPr lang="en-US" i="1" dirty="0" err="1"/>
                        <a:t>parushakam</a:t>
                      </a:r>
                      <a:r>
                        <a:rPr lang="en-US" i="1" dirty="0"/>
                        <a:t> </a:t>
                      </a:r>
                      <a:r>
                        <a:rPr lang="en-US" i="1" dirty="0" err="1"/>
                        <a:t>madhupushpani</a:t>
                      </a:r>
                      <a:r>
                        <a:rPr lang="en-US" i="1" dirty="0"/>
                        <a:t>  </a:t>
                      </a:r>
                      <a:r>
                        <a:rPr lang="en-US" i="1" dirty="0" err="1"/>
                        <a:t>yathalabham|navneeten</a:t>
                      </a:r>
                      <a:r>
                        <a:rPr lang="en-US" i="1" dirty="0"/>
                        <a:t> </a:t>
                      </a:r>
                      <a:r>
                        <a:rPr lang="en-US" i="1" dirty="0" err="1"/>
                        <a:t>payo</a:t>
                      </a:r>
                      <a:r>
                        <a:rPr lang="en-US" i="1" dirty="0"/>
                        <a:t> </a:t>
                      </a:r>
                      <a:r>
                        <a:rPr lang="en-US" i="1" dirty="0" err="1"/>
                        <a:t>madhu</a:t>
                      </a:r>
                      <a:r>
                        <a:rPr lang="en-US" i="1" dirty="0"/>
                        <a:t> </a:t>
                      </a:r>
                      <a:r>
                        <a:rPr lang="en-US" i="1" dirty="0" err="1"/>
                        <a:t>madhuram</a:t>
                      </a:r>
                      <a:r>
                        <a:rPr lang="en-US" i="1" dirty="0"/>
                        <a:t> </a:t>
                      </a:r>
                      <a:r>
                        <a:rPr lang="en-US" i="1" dirty="0" err="1"/>
                        <a:t>paya</a:t>
                      </a:r>
                      <a:r>
                        <a:rPr lang="en-US" i="1" dirty="0"/>
                        <a:t>……………..………….(Ha.s.tri.stha49/1)</a:t>
                      </a:r>
                    </a:p>
                    <a:p>
                      <a:endParaRPr lang="en-US" dirty="0"/>
                    </a:p>
                  </a:txBody>
                  <a:tcPr/>
                </a:tc>
                <a:extLst>
                  <a:ext uri="{0D108BD9-81ED-4DB2-BD59-A6C34878D82A}">
                    <a16:rowId xmlns:a16="http://schemas.microsoft.com/office/drawing/2014/main" val="10001"/>
                  </a:ext>
                </a:extLst>
              </a:tr>
              <a:tr h="124701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t>2</a:t>
                      </a:r>
                      <a:r>
                        <a:rPr lang="en-US" b="1" baseline="30000" dirty="0"/>
                        <a:t>nd</a:t>
                      </a:r>
                      <a:r>
                        <a:rPr lang="en-US" b="1" dirty="0"/>
                        <a:t> month-</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a:t>..</a:t>
                      </a:r>
                      <a:r>
                        <a:rPr lang="en-US" sz="1800" b="0" i="0" kern="1200" dirty="0">
                          <a:solidFill>
                            <a:schemeClr val="dk1"/>
                          </a:solidFill>
                          <a:latin typeface="+mn-lt"/>
                          <a:ea typeface="+mn-ea"/>
                          <a:cs typeface="+mn-cs"/>
                        </a:rPr>
                        <a:t>…</a:t>
                      </a:r>
                      <a:r>
                        <a:rPr lang="hi-IN" sz="1800" b="0" i="0" kern="1200" dirty="0">
                          <a:solidFill>
                            <a:schemeClr val="dk1"/>
                          </a:solidFill>
                          <a:latin typeface="+mn-lt"/>
                          <a:ea typeface="+mn-ea"/>
                          <a:cs typeface="+mn-cs"/>
                        </a:rPr>
                        <a:t>क्षीरमेव च मधुरौषधसिद्धं</a:t>
                      </a:r>
                      <a:r>
                        <a:rPr lang="en-US" sz="1800" b="0" i="0" kern="1200" dirty="0">
                          <a:solidFill>
                            <a:schemeClr val="dk1"/>
                          </a:solidFill>
                          <a:latin typeface="+mn-lt"/>
                          <a:ea typeface="+mn-ea"/>
                          <a:cs typeface="+mn-cs"/>
                        </a:rPr>
                        <a:t>…………(</a:t>
                      </a:r>
                      <a:r>
                        <a:rPr lang="en-US" i="1" dirty="0"/>
                        <a:t>c.s.sha8/32)</a:t>
                      </a:r>
                    </a:p>
                    <a:p>
                      <a:endParaRPr lang="en-US" dirty="0"/>
                    </a:p>
                  </a:txBody>
                  <a:tcPr/>
                </a:tc>
                <a:tc>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err="1"/>
                        <a:t>Kakoli</a:t>
                      </a:r>
                      <a:r>
                        <a:rPr lang="en-US" i="1" dirty="0"/>
                        <a:t> </a:t>
                      </a:r>
                      <a:r>
                        <a:rPr lang="en-US" i="1" dirty="0" err="1"/>
                        <a:t>madhuram</a:t>
                      </a:r>
                      <a:r>
                        <a:rPr lang="en-US" i="1" dirty="0"/>
                        <a:t> </a:t>
                      </a:r>
                      <a:r>
                        <a:rPr lang="en-US" i="1" dirty="0" err="1"/>
                        <a:t>payetha</a:t>
                      </a:r>
                      <a:r>
                        <a:rPr lang="en-US" i="1" dirty="0"/>
                        <a:t>  (</a:t>
                      </a:r>
                      <a:r>
                        <a:rPr lang="en-US" i="1" dirty="0" err="1"/>
                        <a:t>Ha.s.tri</a:t>
                      </a:r>
                      <a:r>
                        <a:rPr lang="en-US" i="1" dirty="0"/>
                        <a:t>. Stha.49/2)</a:t>
                      </a:r>
                      <a:endParaRPr lang="en-IN" i="1" dirty="0"/>
                    </a:p>
                    <a:p>
                      <a:endParaRPr lang="en-US" dirty="0"/>
                    </a:p>
                  </a:txBody>
                  <a:tcPr/>
                </a:tc>
                <a:extLst>
                  <a:ext uri="{0D108BD9-81ED-4DB2-BD59-A6C34878D82A}">
                    <a16:rowId xmlns:a16="http://schemas.microsoft.com/office/drawing/2014/main" val="10002"/>
                  </a:ext>
                </a:extLst>
              </a:tr>
              <a:tr h="1584576">
                <a:tc>
                  <a:txBody>
                    <a:bodyPr/>
                    <a:lstStyle/>
                    <a:p>
                      <a:r>
                        <a:rPr lang="en-US" b="1" dirty="0"/>
                        <a:t>3</a:t>
                      </a:r>
                      <a:r>
                        <a:rPr lang="en-US" b="1" baseline="30000" dirty="0"/>
                        <a:t>rd</a:t>
                      </a:r>
                      <a:r>
                        <a:rPr lang="en-US" b="1" dirty="0"/>
                        <a:t> month</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latin typeface="+mn-lt"/>
                          <a:ea typeface="+mn-ea"/>
                          <a:cs typeface="+mn-cs"/>
                        </a:rPr>
                        <a:t>……</a:t>
                      </a:r>
                      <a:r>
                        <a:rPr lang="hi-IN" sz="1800" b="0" i="0" kern="1200" dirty="0">
                          <a:solidFill>
                            <a:schemeClr val="dk1"/>
                          </a:solidFill>
                          <a:latin typeface="+mn-lt"/>
                          <a:ea typeface="+mn-ea"/>
                          <a:cs typeface="+mn-cs"/>
                        </a:rPr>
                        <a:t>क्षीरं मधुसर्पिर्भ्यामुपसंसृज्य</a:t>
                      </a:r>
                      <a:r>
                        <a:rPr lang="en-US" sz="1800" b="0" i="0" kern="1200" dirty="0">
                          <a:solidFill>
                            <a:schemeClr val="dk1"/>
                          </a:solidFill>
                          <a:latin typeface="+mn-lt"/>
                          <a:ea typeface="+mn-ea"/>
                          <a:cs typeface="+mn-cs"/>
                        </a:rPr>
                        <a:t> ……</a:t>
                      </a:r>
                      <a:r>
                        <a:rPr lang="en-US" i="1" dirty="0"/>
                        <a:t>(c.s.sha.8/32)</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a:t>………….…….</a:t>
                      </a:r>
                      <a:r>
                        <a:rPr lang="hi-IN" sz="1800" b="0" i="0" kern="1200" dirty="0">
                          <a:solidFill>
                            <a:schemeClr val="dk1"/>
                          </a:solidFill>
                          <a:latin typeface="+mn-lt"/>
                          <a:ea typeface="+mn-ea"/>
                          <a:cs typeface="+mn-cs"/>
                        </a:rPr>
                        <a:t>विशेषतस्तु तृतीये षष्टिकौदनं पयसा भोजयेत् </a:t>
                      </a:r>
                      <a:r>
                        <a:rPr lang="en-US" sz="1800" b="0" i="0" kern="1200" dirty="0">
                          <a:solidFill>
                            <a:schemeClr val="dk1"/>
                          </a:solidFill>
                          <a:latin typeface="+mn-lt"/>
                          <a:ea typeface="+mn-ea"/>
                          <a:cs typeface="+mn-cs"/>
                        </a:rPr>
                        <a:t>……</a:t>
                      </a:r>
                      <a:r>
                        <a:rPr lang="en-US" i="1" dirty="0"/>
                        <a:t>(</a:t>
                      </a:r>
                      <a:r>
                        <a:rPr lang="en-US" i="1" dirty="0" err="1"/>
                        <a:t>su</a:t>
                      </a:r>
                      <a:r>
                        <a:rPr lang="en-US" i="1" dirty="0"/>
                        <a:t>. S. shs.10/4)</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a:t>…</a:t>
                      </a:r>
                      <a:r>
                        <a:rPr lang="en-US" i="1" dirty="0" err="1"/>
                        <a:t>krishra</a:t>
                      </a:r>
                      <a:r>
                        <a:rPr lang="en-US" i="1" dirty="0"/>
                        <a:t> </a:t>
                      </a:r>
                      <a:r>
                        <a:rPr lang="en-US" i="1" dirty="0" err="1"/>
                        <a:t>shreshtha</a:t>
                      </a:r>
                      <a:r>
                        <a:rPr lang="en-US" i="1" dirty="0"/>
                        <a:t>(Ha. S. tri stha.49/20</a:t>
                      </a:r>
                      <a:endParaRPr lang="en-IN" i="1" dirty="0"/>
                    </a:p>
                    <a:p>
                      <a:endParaRPr lang="en-US" dirty="0"/>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28600" y="228600"/>
          <a:ext cx="8763000" cy="648081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0000"/>
                    </a:ext>
                  </a:extLst>
                </a:gridCol>
                <a:gridCol w="2514600">
                  <a:extLst>
                    <a:ext uri="{9D8B030D-6E8A-4147-A177-3AD203B41FA5}">
                      <a16:colId xmlns:a16="http://schemas.microsoft.com/office/drawing/2014/main" val="20001"/>
                    </a:ext>
                  </a:extLst>
                </a:gridCol>
                <a:gridCol w="2514600">
                  <a:extLst>
                    <a:ext uri="{9D8B030D-6E8A-4147-A177-3AD203B41FA5}">
                      <a16:colId xmlns:a16="http://schemas.microsoft.com/office/drawing/2014/main" val="20002"/>
                    </a:ext>
                  </a:extLst>
                </a:gridCol>
                <a:gridCol w="2514600">
                  <a:extLst>
                    <a:ext uri="{9D8B030D-6E8A-4147-A177-3AD203B41FA5}">
                      <a16:colId xmlns:a16="http://schemas.microsoft.com/office/drawing/2014/main" val="20003"/>
                    </a:ext>
                  </a:extLst>
                </a:gridCol>
              </a:tblGrid>
              <a:tr h="15811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solidFill>
                            <a:schemeClr val="tx1"/>
                          </a:solidFill>
                        </a:rPr>
                        <a:t>4</a:t>
                      </a:r>
                      <a:r>
                        <a:rPr lang="en-US" b="1" baseline="30000" dirty="0">
                          <a:solidFill>
                            <a:schemeClr val="tx1"/>
                          </a:solidFill>
                        </a:rPr>
                        <a:t>th</a:t>
                      </a:r>
                      <a:r>
                        <a:rPr lang="en-US" b="1" dirty="0">
                          <a:solidFill>
                            <a:schemeClr val="tx1"/>
                          </a:solidFill>
                        </a:rPr>
                        <a:t> month</a:t>
                      </a:r>
                    </a:p>
                    <a:p>
                      <a:endParaRPr lang="en-US" dirty="0"/>
                    </a:p>
                  </a:txBody>
                  <a:tcPr>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tx1"/>
                          </a:solidFill>
                          <a:latin typeface="+mn-lt"/>
                          <a:ea typeface="+mn-ea"/>
                          <a:cs typeface="+mn-cs"/>
                        </a:rPr>
                        <a:t>…….</a:t>
                      </a:r>
                      <a:r>
                        <a:rPr lang="hi-IN" sz="1800" b="0" i="0" kern="1200" dirty="0">
                          <a:solidFill>
                            <a:schemeClr val="tx1"/>
                          </a:solidFill>
                          <a:latin typeface="+mn-lt"/>
                          <a:ea typeface="+mn-ea"/>
                          <a:cs typeface="+mn-cs"/>
                        </a:rPr>
                        <a:t>क्षीरनवनीतमक्षमात्रमश्नीयात्</a:t>
                      </a:r>
                      <a:r>
                        <a:rPr lang="en-US" sz="1800" b="0" i="0" kern="1200" dirty="0">
                          <a:solidFill>
                            <a:schemeClr val="tx1"/>
                          </a:solidFill>
                          <a:latin typeface="+mn-lt"/>
                          <a:ea typeface="+mn-ea"/>
                          <a:cs typeface="+mn-cs"/>
                        </a:rPr>
                        <a:t>……</a:t>
                      </a:r>
                      <a:r>
                        <a:rPr lang="en-US" i="1" dirty="0">
                          <a:solidFill>
                            <a:schemeClr val="tx1"/>
                          </a:solidFill>
                        </a:rPr>
                        <a:t>(c.s.sha.8/32)</a:t>
                      </a:r>
                    </a:p>
                    <a:p>
                      <a:endParaRPr lang="en-US" dirty="0"/>
                    </a:p>
                  </a:txBody>
                  <a:tcPr>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tx1"/>
                          </a:solidFill>
                          <a:latin typeface="+mn-lt"/>
                          <a:ea typeface="+mn-ea"/>
                          <a:cs typeface="+mn-cs"/>
                        </a:rPr>
                        <a:t>….</a:t>
                      </a:r>
                      <a:r>
                        <a:rPr lang="hi-IN" sz="1800" b="0" i="0" kern="1200" dirty="0">
                          <a:solidFill>
                            <a:schemeClr val="tx1"/>
                          </a:solidFill>
                          <a:latin typeface="+mn-lt"/>
                          <a:ea typeface="+mn-ea"/>
                          <a:cs typeface="+mn-cs"/>
                        </a:rPr>
                        <a:t>दध्ना</a:t>
                      </a:r>
                      <a:r>
                        <a:rPr lang="en-US" sz="1800" b="0" i="0" kern="1200" dirty="0">
                          <a:solidFill>
                            <a:schemeClr val="tx1"/>
                          </a:solidFill>
                          <a:latin typeface="+mn-lt"/>
                          <a:ea typeface="+mn-ea"/>
                          <a:cs typeface="+mn-cs"/>
                        </a:rPr>
                        <a:t>….</a:t>
                      </a:r>
                      <a:r>
                        <a:rPr lang="hi-IN" sz="1800" b="0" i="0" kern="1200" dirty="0">
                          <a:solidFill>
                            <a:schemeClr val="tx1"/>
                          </a:solidFill>
                          <a:latin typeface="+mn-lt"/>
                          <a:ea typeface="+mn-ea"/>
                          <a:cs typeface="+mn-cs"/>
                        </a:rPr>
                        <a:t> पयोनवनीतसंसृष्टमाहारयेज्जाङ्गलमांससहितं हृद्यमन्नं च भोजयेत्</a:t>
                      </a:r>
                      <a:r>
                        <a:rPr lang="en-US" i="1" dirty="0">
                          <a:solidFill>
                            <a:schemeClr val="tx1"/>
                          </a:solidFill>
                        </a:rPr>
                        <a:t>…………..(su.s.sha.10/2)</a:t>
                      </a:r>
                    </a:p>
                    <a:p>
                      <a:endParaRPr lang="en-US" dirty="0"/>
                    </a:p>
                  </a:txBody>
                  <a:tcPr>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i="1" dirty="0">
                          <a:solidFill>
                            <a:schemeClr val="tx1"/>
                          </a:solidFill>
                        </a:rPr>
                        <a:t>….</a:t>
                      </a:r>
                      <a:r>
                        <a:rPr lang="en-US" b="0" i="1" dirty="0" err="1">
                          <a:solidFill>
                            <a:schemeClr val="tx1"/>
                          </a:solidFill>
                        </a:rPr>
                        <a:t>krit</a:t>
                      </a:r>
                      <a:r>
                        <a:rPr lang="en-US" b="0" i="1" dirty="0">
                          <a:solidFill>
                            <a:schemeClr val="tx1"/>
                          </a:solidFill>
                        </a:rPr>
                        <a:t> </a:t>
                      </a:r>
                      <a:r>
                        <a:rPr lang="en-US" b="0" i="1" dirty="0" err="1">
                          <a:solidFill>
                            <a:schemeClr val="tx1"/>
                          </a:solidFill>
                        </a:rPr>
                        <a:t>audanam</a:t>
                      </a:r>
                      <a:r>
                        <a:rPr lang="en-US" b="0" i="1" dirty="0">
                          <a:solidFill>
                            <a:schemeClr val="tx1"/>
                          </a:solidFill>
                        </a:rPr>
                        <a:t>(Ha.s.tri.stha.49/2)</a:t>
                      </a:r>
                      <a:endParaRPr lang="en-IN" b="0" i="1" dirty="0">
                        <a:solidFill>
                          <a:schemeClr val="tx1"/>
                        </a:solidFill>
                      </a:endParaRPr>
                    </a:p>
                    <a:p>
                      <a:endParaRPr lang="en-US" dirty="0"/>
                    </a:p>
                  </a:txBody>
                  <a:tcPr>
                    <a:solidFill>
                      <a:schemeClr val="accent1">
                        <a:lumMod val="40000"/>
                        <a:lumOff val="60000"/>
                      </a:schemeClr>
                    </a:solidFill>
                  </a:tcPr>
                </a:tc>
                <a:extLst>
                  <a:ext uri="{0D108BD9-81ED-4DB2-BD59-A6C34878D82A}">
                    <a16:rowId xmlns:a16="http://schemas.microsoft.com/office/drawing/2014/main" val="10000"/>
                  </a:ext>
                </a:extLst>
              </a:tr>
              <a:tr h="15811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t>5</a:t>
                      </a:r>
                      <a:r>
                        <a:rPr lang="en-US" b="1" baseline="30000" dirty="0"/>
                        <a:t>th</a:t>
                      </a:r>
                      <a:r>
                        <a:rPr lang="en-US" b="1" dirty="0"/>
                        <a:t> month-</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latin typeface="+mn-lt"/>
                          <a:ea typeface="+mn-ea"/>
                          <a:cs typeface="+mn-cs"/>
                        </a:rPr>
                        <a:t>..</a:t>
                      </a:r>
                      <a:r>
                        <a:rPr lang="hi-IN" sz="1800" b="0" i="0" kern="1200" dirty="0">
                          <a:solidFill>
                            <a:schemeClr val="dk1"/>
                          </a:solidFill>
                          <a:latin typeface="+mn-lt"/>
                          <a:ea typeface="+mn-ea"/>
                          <a:cs typeface="+mn-cs"/>
                        </a:rPr>
                        <a:t>क्षीरसर्पिः</a:t>
                      </a:r>
                      <a:r>
                        <a:rPr lang="en-US" i="1" dirty="0"/>
                        <a:t>.(c.s.sha.8/32)</a:t>
                      </a:r>
                      <a:endParaRPr lang="en-US" dirty="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a:t>…….</a:t>
                      </a:r>
                      <a:r>
                        <a:rPr lang="hi-IN" sz="1800" b="0" i="0" kern="1200" dirty="0">
                          <a:solidFill>
                            <a:schemeClr val="dk1"/>
                          </a:solidFill>
                          <a:latin typeface="+mn-lt"/>
                          <a:ea typeface="+mn-ea"/>
                          <a:cs typeface="+mn-cs"/>
                        </a:rPr>
                        <a:t> पयसा</a:t>
                      </a:r>
                      <a:r>
                        <a:rPr lang="en-US" sz="1800" b="0" i="0" kern="1200" dirty="0">
                          <a:solidFill>
                            <a:schemeClr val="dk1"/>
                          </a:solidFill>
                          <a:latin typeface="+mn-lt"/>
                          <a:ea typeface="+mn-ea"/>
                          <a:cs typeface="+mn-cs"/>
                        </a:rPr>
                        <a:t>…..</a:t>
                      </a:r>
                      <a:r>
                        <a:rPr lang="hi-IN" sz="1800" b="0" i="0" kern="1200" dirty="0">
                          <a:solidFill>
                            <a:schemeClr val="dk1"/>
                          </a:solidFill>
                          <a:latin typeface="+mn-lt"/>
                          <a:ea typeface="+mn-ea"/>
                          <a:cs typeface="+mn-cs"/>
                        </a:rPr>
                        <a:t>क्षीरसर्पिःसंसृष्टं </a:t>
                      </a:r>
                      <a:r>
                        <a:rPr lang="en-US" i="1" dirty="0"/>
                        <a:t>(su.s.sha.10/4)</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a:t>….</a:t>
                      </a:r>
                      <a:r>
                        <a:rPr lang="en-US" i="1" dirty="0" err="1"/>
                        <a:t>payasam</a:t>
                      </a:r>
                      <a:r>
                        <a:rPr lang="en-US" i="1" dirty="0"/>
                        <a:t> </a:t>
                      </a:r>
                      <a:r>
                        <a:rPr lang="en-US" i="1" dirty="0" err="1"/>
                        <a:t>dadyat</a:t>
                      </a:r>
                      <a:r>
                        <a:rPr lang="en-US" i="1" dirty="0"/>
                        <a:t>…(Ha.s.tri.stha.49/3)</a:t>
                      </a:r>
                      <a:endParaRPr lang="en-IN" i="1" dirty="0"/>
                    </a:p>
                    <a:p>
                      <a:endParaRPr lang="en-US" dirty="0"/>
                    </a:p>
                  </a:txBody>
                  <a:tcPr/>
                </a:tc>
                <a:extLst>
                  <a:ext uri="{0D108BD9-81ED-4DB2-BD59-A6C34878D82A}">
                    <a16:rowId xmlns:a16="http://schemas.microsoft.com/office/drawing/2014/main" val="10001"/>
                  </a:ext>
                </a:extLst>
              </a:tr>
              <a:tr h="15811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t>6</a:t>
                      </a:r>
                      <a:r>
                        <a:rPr lang="en-US" b="1" baseline="30000" dirty="0"/>
                        <a:t>th</a:t>
                      </a:r>
                      <a:r>
                        <a:rPr lang="en-US" b="1" dirty="0"/>
                        <a:t> </a:t>
                      </a:r>
                      <a:r>
                        <a:rPr lang="en-US" b="1" i="1" dirty="0"/>
                        <a:t>month</a:t>
                      </a:r>
                      <a:endParaRPr lang="en-US" b="1" dirty="0"/>
                    </a:p>
                    <a:p>
                      <a:endParaRPr lang="en-US" dirty="0"/>
                    </a:p>
                  </a:txBody>
                  <a:tcPr/>
                </a:tc>
                <a:tc>
                  <a:txBody>
                    <a:bodyPr/>
                    <a:lstStyle/>
                    <a:p>
                      <a:r>
                        <a:rPr lang="en-US" i="1" dirty="0"/>
                        <a:t>…</a:t>
                      </a:r>
                      <a:r>
                        <a:rPr lang="hi-IN" sz="1800" b="0" i="0" kern="1200" dirty="0">
                          <a:solidFill>
                            <a:schemeClr val="dk1"/>
                          </a:solidFill>
                          <a:latin typeface="+mn-lt"/>
                          <a:ea typeface="+mn-ea"/>
                          <a:cs typeface="+mn-cs"/>
                        </a:rPr>
                        <a:t>क्षीरसर्पिर्मधुरौषधसिद्धं</a:t>
                      </a:r>
                      <a:r>
                        <a:rPr lang="en-US" sz="1800" b="0" i="0" kern="1200" dirty="0">
                          <a:solidFill>
                            <a:schemeClr val="dk1"/>
                          </a:solidFill>
                          <a:latin typeface="+mn-lt"/>
                          <a:ea typeface="+mn-ea"/>
                          <a:cs typeface="+mn-cs"/>
                        </a:rPr>
                        <a:t>…….(</a:t>
                      </a:r>
                      <a:r>
                        <a:rPr lang="en-US" i="1" dirty="0"/>
                        <a:t>c.s.sha.8/3</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latin typeface="+mn-lt"/>
                          <a:ea typeface="+mn-ea"/>
                          <a:cs typeface="+mn-cs"/>
                        </a:rPr>
                        <a:t>…..</a:t>
                      </a:r>
                      <a:r>
                        <a:rPr lang="hi-IN" sz="1800" b="0" i="0" kern="1200" dirty="0">
                          <a:solidFill>
                            <a:schemeClr val="dk1"/>
                          </a:solidFill>
                          <a:latin typeface="+mn-lt"/>
                          <a:ea typeface="+mn-ea"/>
                          <a:cs typeface="+mn-cs"/>
                        </a:rPr>
                        <a:t>सर्पिषेत्येके</a:t>
                      </a:r>
                      <a:r>
                        <a:rPr lang="en-US" sz="1800" b="0" i="0" kern="1200" dirty="0">
                          <a:solidFill>
                            <a:schemeClr val="dk1"/>
                          </a:solidFill>
                          <a:latin typeface="+mn-lt"/>
                          <a:ea typeface="+mn-ea"/>
                          <a:cs typeface="+mn-cs"/>
                        </a:rPr>
                        <a:t>….</a:t>
                      </a:r>
                      <a:r>
                        <a:rPr lang="hi-IN" sz="1800" b="0" i="0" kern="1200" dirty="0">
                          <a:solidFill>
                            <a:schemeClr val="dk1"/>
                          </a:solidFill>
                          <a:latin typeface="+mn-lt"/>
                          <a:ea typeface="+mn-ea"/>
                          <a:cs typeface="+mn-cs"/>
                        </a:rPr>
                        <a:t> श्वदंष्ट्रासिद्धस्य सर्पिषो मात्रां पाययेद् यवागूं </a:t>
                      </a:r>
                      <a:r>
                        <a:rPr lang="en-US" sz="1800" b="0" i="0" kern="1200" dirty="0">
                          <a:solidFill>
                            <a:schemeClr val="dk1"/>
                          </a:solidFill>
                          <a:latin typeface="+mn-lt"/>
                          <a:ea typeface="+mn-ea"/>
                          <a:cs typeface="+mn-cs"/>
                        </a:rPr>
                        <a:t>…..</a:t>
                      </a:r>
                      <a:r>
                        <a:rPr lang="en-US" i="1" dirty="0"/>
                        <a:t>..(</a:t>
                      </a:r>
                      <a:r>
                        <a:rPr lang="en-US" i="1" dirty="0" err="1"/>
                        <a:t>su</a:t>
                      </a:r>
                      <a:r>
                        <a:rPr lang="en-US" i="1" dirty="0"/>
                        <a:t>. S. sha.10/4)</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a:t>…</a:t>
                      </a:r>
                      <a:r>
                        <a:rPr lang="en-US" i="1" dirty="0" err="1"/>
                        <a:t>Madhuram</a:t>
                      </a:r>
                      <a:r>
                        <a:rPr lang="en-US" i="1" dirty="0"/>
                        <a:t> </a:t>
                      </a:r>
                      <a:r>
                        <a:rPr lang="en-US" i="1" dirty="0" err="1"/>
                        <a:t>dadhi</a:t>
                      </a:r>
                      <a:r>
                        <a:rPr lang="en-US" i="1" dirty="0"/>
                        <a:t>(Ha.s.tri.stha.49/3)</a:t>
                      </a:r>
                      <a:endParaRPr lang="en-IN" i="1" dirty="0"/>
                    </a:p>
                    <a:p>
                      <a:pPr marL="0" marR="0" indent="0" algn="l" defTabSz="914400" rtl="0" eaLnBrk="1" fontAlgn="auto" latinLnBrk="0" hangingPunct="1">
                        <a:lnSpc>
                          <a:spcPct val="100000"/>
                        </a:lnSpc>
                        <a:spcBef>
                          <a:spcPts val="0"/>
                        </a:spcBef>
                        <a:spcAft>
                          <a:spcPts val="0"/>
                        </a:spcAft>
                        <a:buClrTx/>
                        <a:buSzTx/>
                        <a:buFontTx/>
                        <a:buNone/>
                        <a:tabLst/>
                        <a:defRPr/>
                      </a:pPr>
                      <a:endParaRPr lang="en-IN" i="1" dirty="0"/>
                    </a:p>
                    <a:p>
                      <a:endParaRPr lang="en-US" dirty="0"/>
                    </a:p>
                  </a:txBody>
                  <a:tcPr/>
                </a:tc>
                <a:extLst>
                  <a:ext uri="{0D108BD9-81ED-4DB2-BD59-A6C34878D82A}">
                    <a16:rowId xmlns:a16="http://schemas.microsoft.com/office/drawing/2014/main" val="10002"/>
                  </a:ext>
                </a:extLst>
              </a:tr>
              <a:tr h="15811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1" dirty="0"/>
                    </a:p>
                    <a:p>
                      <a:r>
                        <a:rPr lang="en-US" b="1" dirty="0"/>
                        <a:t>7</a:t>
                      </a:r>
                      <a:r>
                        <a:rPr lang="en-US" b="1" baseline="30000" dirty="0"/>
                        <a:t>th</a:t>
                      </a:r>
                      <a:r>
                        <a:rPr lang="en-US" b="1" dirty="0"/>
                        <a:t> month</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a:t>Same as sixth (</a:t>
                      </a:r>
                      <a:r>
                        <a:rPr lang="en-US" i="1" dirty="0" err="1"/>
                        <a:t>c.s.sha</a:t>
                      </a:r>
                      <a:r>
                        <a:rPr lang="en-US" i="1" dirty="0"/>
                        <a:t>(8/32)</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i-IN" sz="1800" b="0" i="0" kern="1200" dirty="0">
                          <a:solidFill>
                            <a:schemeClr val="dk1"/>
                          </a:solidFill>
                          <a:latin typeface="+mn-lt"/>
                          <a:ea typeface="+mn-ea"/>
                          <a:cs typeface="+mn-cs"/>
                        </a:rPr>
                        <a:t>सर्पिः पृथक्पर्ण्यादिसिद्धम्</a:t>
                      </a:r>
                      <a:r>
                        <a:rPr lang="en-US" sz="1800" b="0" i="0" kern="1200" dirty="0">
                          <a:solidFill>
                            <a:schemeClr val="dk1"/>
                          </a:solidFill>
                          <a:latin typeface="+mn-lt"/>
                          <a:ea typeface="+mn-ea"/>
                          <a:cs typeface="+mn-cs"/>
                        </a:rPr>
                        <a:t>…</a:t>
                      </a:r>
                      <a:r>
                        <a:rPr lang="en-US" i="1" dirty="0"/>
                        <a:t>..(su.s.sha.10/4)</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a:t>…..</a:t>
                      </a:r>
                      <a:r>
                        <a:rPr lang="en-US" i="1" dirty="0" err="1"/>
                        <a:t>ghrit</a:t>
                      </a:r>
                      <a:r>
                        <a:rPr lang="en-US" i="1" dirty="0"/>
                        <a:t> </a:t>
                      </a:r>
                      <a:r>
                        <a:rPr lang="en-US" i="1" dirty="0" err="1"/>
                        <a:t>khanden</a:t>
                      </a:r>
                      <a:r>
                        <a:rPr lang="en-US" i="1" dirty="0"/>
                        <a:t>…(Ha.s.tri.stha.49/3)</a:t>
                      </a:r>
                      <a:endParaRPr lang="en-IN" i="1" dirty="0"/>
                    </a:p>
                    <a:p>
                      <a:endParaRPr lang="en-US" dirty="0"/>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52400" y="304800"/>
          <a:ext cx="8763000" cy="548640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0000"/>
                    </a:ext>
                  </a:extLst>
                </a:gridCol>
                <a:gridCol w="2438400">
                  <a:extLst>
                    <a:ext uri="{9D8B030D-6E8A-4147-A177-3AD203B41FA5}">
                      <a16:colId xmlns:a16="http://schemas.microsoft.com/office/drawing/2014/main" val="20001"/>
                    </a:ext>
                  </a:extLst>
                </a:gridCol>
                <a:gridCol w="2667000">
                  <a:extLst>
                    <a:ext uri="{9D8B030D-6E8A-4147-A177-3AD203B41FA5}">
                      <a16:colId xmlns:a16="http://schemas.microsoft.com/office/drawing/2014/main" val="20002"/>
                    </a:ext>
                  </a:extLst>
                </a:gridCol>
                <a:gridCol w="2438400">
                  <a:extLst>
                    <a:ext uri="{9D8B030D-6E8A-4147-A177-3AD203B41FA5}">
                      <a16:colId xmlns:a16="http://schemas.microsoft.com/office/drawing/2014/main" val="20003"/>
                    </a:ext>
                  </a:extLst>
                </a:gridCol>
              </a:tblGrid>
              <a:tr h="2906134">
                <a:tc>
                  <a:txBody>
                    <a:bodyPr/>
                    <a:lstStyle/>
                    <a:p>
                      <a:r>
                        <a:rPr lang="en-US" b="1" dirty="0">
                          <a:solidFill>
                            <a:schemeClr val="tx1"/>
                          </a:solidFill>
                        </a:rPr>
                        <a:t>8</a:t>
                      </a:r>
                      <a:r>
                        <a:rPr lang="en-US" b="1" baseline="30000" dirty="0">
                          <a:solidFill>
                            <a:schemeClr val="tx1"/>
                          </a:solidFill>
                        </a:rPr>
                        <a:t>th</a:t>
                      </a:r>
                      <a:r>
                        <a:rPr lang="en-US" b="1" dirty="0">
                          <a:solidFill>
                            <a:schemeClr val="tx1"/>
                          </a:solidFill>
                        </a:rPr>
                        <a:t> month</a:t>
                      </a:r>
                      <a:endParaRPr lang="en-US" dirty="0">
                        <a:solidFill>
                          <a:schemeClr val="tx1"/>
                        </a:solidFill>
                      </a:endParaRPr>
                    </a:p>
                  </a:txBody>
                  <a:tcPr>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a:solidFill>
                            <a:schemeClr val="tx1"/>
                          </a:solidFill>
                        </a:rPr>
                        <a:t>…</a:t>
                      </a:r>
                      <a:r>
                        <a:rPr lang="hi-IN" sz="1800" b="0" i="0" kern="1200" dirty="0">
                          <a:solidFill>
                            <a:schemeClr val="tx1"/>
                          </a:solidFill>
                          <a:latin typeface="+mn-lt"/>
                          <a:ea typeface="+mn-ea"/>
                          <a:cs typeface="+mn-cs"/>
                        </a:rPr>
                        <a:t>क्षीरयवागूं सर्पिष्मतीं काले काले पिबेत् </a:t>
                      </a:r>
                      <a:r>
                        <a:rPr lang="en-US" sz="1800" b="0" i="0" kern="1200" dirty="0">
                          <a:solidFill>
                            <a:schemeClr val="tx1"/>
                          </a:solidFill>
                          <a:latin typeface="+mn-lt"/>
                          <a:ea typeface="+mn-ea"/>
                          <a:cs typeface="+mn-cs"/>
                        </a:rPr>
                        <a:t>……</a:t>
                      </a:r>
                      <a:r>
                        <a:rPr lang="en-US" i="1" dirty="0">
                          <a:solidFill>
                            <a:schemeClr val="tx1"/>
                          </a:solidFill>
                        </a:rPr>
                        <a:t>(c.s.sha.8/32)</a:t>
                      </a:r>
                    </a:p>
                    <a:p>
                      <a:endParaRPr lang="en-US" dirty="0">
                        <a:solidFill>
                          <a:schemeClr val="tx1"/>
                        </a:solidFill>
                      </a:endParaRPr>
                    </a:p>
                  </a:txBody>
                  <a:tcPr>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a:solidFill>
                            <a:schemeClr val="tx1"/>
                          </a:solidFill>
                        </a:rPr>
                        <a:t>….</a:t>
                      </a:r>
                      <a:r>
                        <a:rPr lang="hi-IN" sz="1800" b="0" i="0" kern="1200" dirty="0">
                          <a:solidFill>
                            <a:schemeClr val="tx1"/>
                          </a:solidFill>
                          <a:latin typeface="+mn-lt"/>
                          <a:ea typeface="+mn-ea"/>
                          <a:cs typeface="+mn-cs"/>
                        </a:rPr>
                        <a:t>बदरोदकेन बलातिबलाशतपुष्पापललपयोदधिमस्तुतैललवणमदनफलमधुघृतमिश्रेणास्थापयेत् </a:t>
                      </a:r>
                      <a:r>
                        <a:rPr lang="en-US" sz="1800" b="0" i="0" kern="1200" dirty="0">
                          <a:solidFill>
                            <a:schemeClr val="tx1"/>
                          </a:solidFill>
                          <a:latin typeface="+mn-lt"/>
                          <a:ea typeface="+mn-ea"/>
                          <a:cs typeface="+mn-cs"/>
                        </a:rPr>
                        <a:t>….....…</a:t>
                      </a:r>
                      <a:r>
                        <a:rPr lang="hi-IN" sz="1800" b="0" i="0" kern="1200" dirty="0">
                          <a:solidFill>
                            <a:schemeClr val="tx1"/>
                          </a:solidFill>
                          <a:latin typeface="+mn-lt"/>
                          <a:ea typeface="+mn-ea"/>
                          <a:cs typeface="+mn-cs"/>
                        </a:rPr>
                        <a:t>ततः पयोमधुरकषायसिद्धेन</a:t>
                      </a:r>
                      <a:r>
                        <a:rPr lang="en-US" sz="1800" b="0" i="0" kern="1200" dirty="0">
                          <a:solidFill>
                            <a:schemeClr val="tx1"/>
                          </a:solidFill>
                          <a:latin typeface="+mn-lt"/>
                          <a:ea typeface="+mn-ea"/>
                          <a:cs typeface="+mn-cs"/>
                        </a:rPr>
                        <a:t> </a:t>
                      </a:r>
                      <a:r>
                        <a:rPr lang="hi-IN" sz="1800" b="0" i="0" kern="1200" dirty="0">
                          <a:solidFill>
                            <a:schemeClr val="tx1"/>
                          </a:solidFill>
                          <a:latin typeface="+mn-lt"/>
                          <a:ea typeface="+mn-ea"/>
                          <a:cs typeface="+mn-cs"/>
                        </a:rPr>
                        <a:t>तैलेनानुवासयेत्, </a:t>
                      </a:r>
                      <a:r>
                        <a:rPr lang="en-US" sz="1800" b="0" i="0" kern="1200" dirty="0">
                          <a:solidFill>
                            <a:schemeClr val="tx1"/>
                          </a:solidFill>
                          <a:latin typeface="+mn-lt"/>
                          <a:ea typeface="+mn-ea"/>
                          <a:cs typeface="+mn-cs"/>
                        </a:rPr>
                        <a:t>……………..</a:t>
                      </a:r>
                      <a:r>
                        <a:rPr lang="en-US" i="1" dirty="0">
                          <a:solidFill>
                            <a:schemeClr val="tx1"/>
                          </a:solidFill>
                        </a:rPr>
                        <a:t>(su.s.sha10/4)</a:t>
                      </a:r>
                    </a:p>
                    <a:p>
                      <a:endParaRPr lang="en-US" dirty="0">
                        <a:solidFill>
                          <a:schemeClr val="tx1"/>
                        </a:solidFill>
                      </a:endParaRPr>
                    </a:p>
                  </a:txBody>
                  <a:tcPr>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a:solidFill>
                            <a:schemeClr val="tx1"/>
                          </a:solidFill>
                        </a:rPr>
                        <a:t>….</a:t>
                      </a:r>
                      <a:r>
                        <a:rPr lang="en-US" i="1" dirty="0" err="1">
                          <a:solidFill>
                            <a:schemeClr val="tx1"/>
                          </a:solidFill>
                        </a:rPr>
                        <a:t>ghrit</a:t>
                      </a:r>
                      <a:r>
                        <a:rPr lang="en-US" i="1" dirty="0">
                          <a:solidFill>
                            <a:schemeClr val="tx1"/>
                          </a:solidFill>
                        </a:rPr>
                        <a:t> </a:t>
                      </a:r>
                      <a:r>
                        <a:rPr lang="en-US" i="1" dirty="0" err="1">
                          <a:solidFill>
                            <a:schemeClr val="tx1"/>
                          </a:solidFill>
                        </a:rPr>
                        <a:t>poorkam</a:t>
                      </a:r>
                      <a:r>
                        <a:rPr lang="en-US" i="1" dirty="0">
                          <a:solidFill>
                            <a:schemeClr val="tx1"/>
                          </a:solidFill>
                        </a:rPr>
                        <a:t>(Ha.s.tri.stha.49/3)</a:t>
                      </a:r>
                    </a:p>
                    <a:p>
                      <a:endParaRPr lang="en-US" dirty="0">
                        <a:solidFill>
                          <a:schemeClr val="tx1"/>
                        </a:solidFill>
                      </a:endParaRPr>
                    </a:p>
                  </a:txBody>
                  <a:tcPr>
                    <a:solidFill>
                      <a:schemeClr val="accent1">
                        <a:lumMod val="40000"/>
                        <a:lumOff val="60000"/>
                      </a:schemeClr>
                    </a:solidFill>
                  </a:tcPr>
                </a:tc>
                <a:extLst>
                  <a:ext uri="{0D108BD9-81ED-4DB2-BD59-A6C34878D82A}">
                    <a16:rowId xmlns:a16="http://schemas.microsoft.com/office/drawing/2014/main" val="10000"/>
                  </a:ext>
                </a:extLst>
              </a:tr>
              <a:tr h="25802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t>9</a:t>
                      </a:r>
                      <a:r>
                        <a:rPr lang="en-US" b="1" baseline="30000" dirty="0"/>
                        <a:t>_</a:t>
                      </a:r>
                      <a:r>
                        <a:rPr lang="en-US" b="1" dirty="0"/>
                        <a:t> 10</a:t>
                      </a:r>
                      <a:r>
                        <a:rPr lang="en-US" baseline="30000" dirty="0"/>
                        <a:t>th</a:t>
                      </a:r>
                      <a:r>
                        <a:rPr lang="en-US" dirty="0"/>
                        <a:t> </a:t>
                      </a:r>
                      <a:r>
                        <a:rPr lang="en-US" b="1" dirty="0"/>
                        <a:t>month-</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a:t>………</a:t>
                      </a:r>
                      <a:r>
                        <a:rPr lang="hi-IN" sz="1800" b="0" i="0" kern="1200" dirty="0">
                          <a:solidFill>
                            <a:schemeClr val="dk1"/>
                          </a:solidFill>
                          <a:latin typeface="+mn-lt"/>
                          <a:ea typeface="+mn-ea"/>
                          <a:cs typeface="+mn-cs"/>
                        </a:rPr>
                        <a:t>मधुरौषधसिद्धेन तैलेनानुवासयेत्</a:t>
                      </a:r>
                      <a:r>
                        <a:rPr lang="en-US" i="1" dirty="0"/>
                        <a:t> ….</a:t>
                      </a:r>
                      <a:r>
                        <a:rPr lang="hi-IN" sz="1800" b="0" i="0" kern="1200" dirty="0">
                          <a:solidFill>
                            <a:schemeClr val="dk1"/>
                          </a:solidFill>
                          <a:latin typeface="+mn-lt"/>
                          <a:ea typeface="+mn-ea"/>
                          <a:cs typeface="+mn-cs"/>
                        </a:rPr>
                        <a:t>स्तैलात् पिचुं योनौ </a:t>
                      </a:r>
                      <a:r>
                        <a:rPr lang="en-US" sz="1800" b="0" i="0" kern="1200" dirty="0">
                          <a:solidFill>
                            <a:schemeClr val="dk1"/>
                          </a:solidFill>
                          <a:latin typeface="+mn-lt"/>
                          <a:ea typeface="+mn-ea"/>
                          <a:cs typeface="+mn-cs"/>
                        </a:rPr>
                        <a:t>….</a:t>
                      </a:r>
                      <a:r>
                        <a:rPr lang="en-US" i="1" dirty="0"/>
                        <a:t>(c.s.sha.8/32)</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a:t>……</a:t>
                      </a:r>
                      <a:r>
                        <a:rPr lang="hi-IN" sz="1800" b="0" i="0" kern="1200" dirty="0">
                          <a:solidFill>
                            <a:schemeClr val="dk1"/>
                          </a:solidFill>
                          <a:latin typeface="+mn-lt"/>
                          <a:ea typeface="+mn-ea"/>
                          <a:cs typeface="+mn-cs"/>
                        </a:rPr>
                        <a:t>स्निग्धाभिर्यवागूभिर्जाङ्गलरसैश्चोपक्रमेदाप्रसवकालात्</a:t>
                      </a:r>
                      <a:r>
                        <a:rPr lang="en-US" sz="1800" b="0" i="0" kern="1200" dirty="0">
                          <a:solidFill>
                            <a:schemeClr val="dk1"/>
                          </a:solidFill>
                          <a:latin typeface="+mn-lt"/>
                          <a:ea typeface="+mn-ea"/>
                          <a:cs typeface="+mn-cs"/>
                        </a:rPr>
                        <a:t>..</a:t>
                      </a:r>
                      <a:r>
                        <a:rPr lang="en-US" i="1" dirty="0"/>
                        <a:t>…(su.s.sha.10/4)</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a:t>…</a:t>
                      </a:r>
                      <a:r>
                        <a:rPr lang="en-US" i="1" dirty="0" err="1"/>
                        <a:t>vividha</a:t>
                      </a:r>
                      <a:r>
                        <a:rPr lang="en-US" i="1" dirty="0"/>
                        <a:t> </a:t>
                      </a:r>
                      <a:r>
                        <a:rPr lang="en-US" i="1" dirty="0" err="1"/>
                        <a:t>annani</a:t>
                      </a:r>
                      <a:r>
                        <a:rPr lang="en-US" i="1" dirty="0"/>
                        <a:t> ..(Ha.s.tri.stha.49/3)</a:t>
                      </a:r>
                    </a:p>
                    <a:p>
                      <a:endParaRPr lang="en-US" dirty="0"/>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533400"/>
          </a:xfrm>
        </p:spPr>
        <p:txBody>
          <a:bodyPr>
            <a:normAutofit/>
          </a:bodyPr>
          <a:lstStyle/>
          <a:p>
            <a:r>
              <a:rPr lang="en-US" sz="2400" b="1" dirty="0">
                <a:solidFill>
                  <a:schemeClr val="accent6">
                    <a:lumMod val="50000"/>
                  </a:schemeClr>
                </a:solidFill>
              </a:rPr>
              <a:t>DIETETICS AND MODE OF LIFE CONTRA-INDICATED IN PREGNENCY</a:t>
            </a:r>
            <a:endParaRPr lang="en-IN" sz="2400" b="1" dirty="0">
              <a:solidFill>
                <a:schemeClr val="accent6">
                  <a:lumMod val="50000"/>
                </a:schemeClr>
              </a:solidFill>
            </a:endParaRPr>
          </a:p>
        </p:txBody>
      </p:sp>
      <p:sp>
        <p:nvSpPr>
          <p:cNvPr id="3" name="Content Placeholder 2"/>
          <p:cNvSpPr>
            <a:spLocks noGrp="1"/>
          </p:cNvSpPr>
          <p:nvPr>
            <p:ph idx="1"/>
          </p:nvPr>
        </p:nvSpPr>
        <p:spPr>
          <a:xfrm>
            <a:off x="228600" y="609600"/>
            <a:ext cx="8715348" cy="6096000"/>
          </a:xfrm>
        </p:spPr>
        <p:txBody>
          <a:bodyPr>
            <a:noAutofit/>
          </a:bodyPr>
          <a:lstStyle/>
          <a:p>
            <a:r>
              <a:rPr lang="en-US" sz="2000" dirty="0"/>
              <a:t>Avoid </a:t>
            </a:r>
            <a:r>
              <a:rPr lang="en-US" sz="2000" dirty="0" err="1"/>
              <a:t>Tikshna</a:t>
            </a:r>
            <a:r>
              <a:rPr lang="en-US" sz="2000" dirty="0"/>
              <a:t>, </a:t>
            </a:r>
            <a:r>
              <a:rPr lang="en-US" sz="2000" dirty="0" err="1"/>
              <a:t>Ushna</a:t>
            </a:r>
            <a:r>
              <a:rPr lang="en-US" sz="2000" dirty="0"/>
              <a:t>, Guru </a:t>
            </a:r>
            <a:r>
              <a:rPr lang="en-US" sz="2000" dirty="0" err="1"/>
              <a:t>Ahara</a:t>
            </a:r>
            <a:r>
              <a:rPr lang="en-US" sz="2000" dirty="0"/>
              <a:t>  and </a:t>
            </a:r>
            <a:r>
              <a:rPr lang="en-US" sz="2000" dirty="0" err="1"/>
              <a:t>Aushadhas</a:t>
            </a:r>
            <a:endParaRPr lang="en-US" sz="2000" dirty="0"/>
          </a:p>
          <a:p>
            <a:r>
              <a:rPr lang="nn-NO" sz="2000" dirty="0"/>
              <a:t>Avoid Madakaraka Dravyas like wine e.t.c.</a:t>
            </a:r>
          </a:p>
          <a:p>
            <a:r>
              <a:rPr lang="en-US" sz="2000" dirty="0"/>
              <a:t>Not to take meat excessively</a:t>
            </a:r>
          </a:p>
          <a:p>
            <a:r>
              <a:rPr lang="en-US" sz="2000" dirty="0"/>
              <a:t>Give up </a:t>
            </a:r>
            <a:r>
              <a:rPr lang="en-US" sz="2000" dirty="0" err="1"/>
              <a:t>Atitarpana</a:t>
            </a:r>
            <a:r>
              <a:rPr lang="en-US" sz="2000" dirty="0"/>
              <a:t> and  </a:t>
            </a:r>
            <a:r>
              <a:rPr lang="en-US" sz="2000" dirty="0" err="1"/>
              <a:t>Atikarshana</a:t>
            </a:r>
            <a:r>
              <a:rPr lang="en-US" sz="2000" dirty="0"/>
              <a:t> </a:t>
            </a:r>
            <a:r>
              <a:rPr lang="en-US" sz="2000" dirty="0" err="1"/>
              <a:t>Ahara</a:t>
            </a:r>
            <a:endParaRPr lang="en-US" sz="2000" dirty="0"/>
          </a:p>
          <a:p>
            <a:r>
              <a:rPr lang="en-US" sz="2000" dirty="0"/>
              <a:t>Avoid dried, wet, </a:t>
            </a:r>
            <a:r>
              <a:rPr lang="en-US" sz="2000" dirty="0" err="1"/>
              <a:t>putrified</a:t>
            </a:r>
            <a:r>
              <a:rPr lang="en-US" sz="2000" dirty="0"/>
              <a:t>, stale food</a:t>
            </a:r>
          </a:p>
          <a:p>
            <a:r>
              <a:rPr lang="en-US" sz="2000" dirty="0"/>
              <a:t>Avoid </a:t>
            </a:r>
            <a:r>
              <a:rPr lang="en-US" sz="2000" dirty="0" err="1"/>
              <a:t>Vishtambi</a:t>
            </a:r>
            <a:r>
              <a:rPr lang="en-US" sz="2000" dirty="0"/>
              <a:t>  </a:t>
            </a:r>
            <a:r>
              <a:rPr lang="en-US" sz="2000" dirty="0" err="1"/>
              <a:t>Ahara</a:t>
            </a:r>
            <a:endParaRPr lang="en-US" sz="2000" dirty="0"/>
          </a:p>
          <a:p>
            <a:r>
              <a:rPr lang="en-US" sz="2000" dirty="0" err="1"/>
              <a:t>Vidahi</a:t>
            </a:r>
            <a:r>
              <a:rPr lang="en-US" sz="2000" dirty="0"/>
              <a:t>, Guru  </a:t>
            </a:r>
            <a:r>
              <a:rPr lang="en-US" sz="2000" dirty="0" err="1"/>
              <a:t>Amla</a:t>
            </a:r>
            <a:r>
              <a:rPr lang="en-US" sz="2000" dirty="0"/>
              <a:t>  substances and </a:t>
            </a:r>
            <a:r>
              <a:rPr lang="en-US" sz="2000" dirty="0" err="1"/>
              <a:t>Ushna</a:t>
            </a:r>
            <a:r>
              <a:rPr lang="en-US" sz="2000" dirty="0"/>
              <a:t> </a:t>
            </a:r>
            <a:r>
              <a:rPr lang="en-US" sz="2000" dirty="0" err="1"/>
              <a:t>Duddha</a:t>
            </a:r>
            <a:endParaRPr lang="en-US" sz="2000" dirty="0"/>
          </a:p>
          <a:p>
            <a:r>
              <a:rPr lang="en-US" sz="2000" dirty="0"/>
              <a:t>Not to eat clay, cold water ,garlic  ,onion  etc.</a:t>
            </a:r>
          </a:p>
          <a:p>
            <a:r>
              <a:rPr lang="en-US" sz="2000" dirty="0">
                <a:latin typeface="Arial Rounded MT Bold" pitchFamily="34" charset="0"/>
              </a:rPr>
              <a:t> </a:t>
            </a:r>
            <a:r>
              <a:rPr lang="en-US" sz="2000" dirty="0"/>
              <a:t>Not to do excessive </a:t>
            </a:r>
            <a:r>
              <a:rPr lang="en-US" sz="2000" dirty="0" err="1"/>
              <a:t>Vyayama</a:t>
            </a:r>
            <a:r>
              <a:rPr lang="en-US" sz="2000" dirty="0"/>
              <a:t> and </a:t>
            </a:r>
            <a:r>
              <a:rPr lang="en-US" sz="2000" dirty="0" err="1"/>
              <a:t>Vyavaya</a:t>
            </a:r>
            <a:endParaRPr lang="en-US" sz="2000" dirty="0"/>
          </a:p>
          <a:p>
            <a:r>
              <a:rPr lang="en-US" sz="2000" dirty="0"/>
              <a:t>Avoid </a:t>
            </a:r>
            <a:r>
              <a:rPr lang="en-US" sz="2000" dirty="0" err="1"/>
              <a:t>Utkatasana</a:t>
            </a:r>
            <a:r>
              <a:rPr lang="en-US" sz="2000" dirty="0"/>
              <a:t> etc.</a:t>
            </a:r>
          </a:p>
          <a:p>
            <a:r>
              <a:rPr lang="en-US" sz="2000" dirty="0"/>
              <a:t> Not to ride over vehicles</a:t>
            </a:r>
          </a:p>
          <a:p>
            <a:r>
              <a:rPr lang="en-US" sz="2000" dirty="0"/>
              <a:t>Avoid </a:t>
            </a:r>
            <a:r>
              <a:rPr lang="en-US" sz="2000" dirty="0" err="1"/>
              <a:t>Akala</a:t>
            </a:r>
            <a:r>
              <a:rPr lang="en-US" sz="2000" dirty="0"/>
              <a:t> </a:t>
            </a:r>
            <a:r>
              <a:rPr lang="en-US" sz="2000" dirty="0" err="1"/>
              <a:t>Poorvakarma</a:t>
            </a:r>
            <a:r>
              <a:rPr lang="en-US" sz="2000" dirty="0"/>
              <a:t>, </a:t>
            </a:r>
            <a:r>
              <a:rPr lang="en-US" sz="2000" dirty="0" err="1"/>
              <a:t>Panchakarma</a:t>
            </a:r>
            <a:r>
              <a:rPr lang="en-US" sz="2000" dirty="0"/>
              <a:t>, </a:t>
            </a:r>
            <a:r>
              <a:rPr lang="en-US" sz="2000" dirty="0" err="1"/>
              <a:t>Raktamokshana</a:t>
            </a:r>
            <a:r>
              <a:rPr lang="en-US" sz="2000" dirty="0"/>
              <a:t>.</a:t>
            </a:r>
          </a:p>
          <a:p>
            <a:r>
              <a:rPr lang="en-US" sz="2000" dirty="0"/>
              <a:t>Avoid Vega </a:t>
            </a:r>
            <a:r>
              <a:rPr lang="en-US" sz="2000" dirty="0" err="1"/>
              <a:t>Vidharana</a:t>
            </a:r>
            <a:endParaRPr lang="en-US" sz="2000" dirty="0"/>
          </a:p>
          <a:p>
            <a:r>
              <a:rPr lang="en-US" sz="2000" dirty="0"/>
              <a:t>Avoid outing, visiting of lonely places cremation </a:t>
            </a:r>
            <a:r>
              <a:rPr lang="en-US" sz="2000" dirty="0" err="1"/>
              <a:t>ground,Chaityas</a:t>
            </a:r>
            <a:r>
              <a:rPr lang="en-US" sz="2000" dirty="0"/>
              <a:t> </a:t>
            </a:r>
            <a:r>
              <a:rPr lang="en-US" sz="2000" dirty="0" err="1"/>
              <a:t>e.t.c</a:t>
            </a:r>
            <a:r>
              <a:rPr lang="en-US" sz="2000" dirty="0"/>
              <a:t>.</a:t>
            </a:r>
          </a:p>
          <a:p>
            <a:r>
              <a:rPr lang="en-US" sz="2000" dirty="0"/>
              <a:t>Avoid high pitch talk, Not to be fatigued</a:t>
            </a:r>
          </a:p>
          <a:p>
            <a:endParaRPr lang="en-IN"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r>
              <a:rPr lang="en-US" sz="2000" dirty="0"/>
              <a:t>Avoid utter harsh words and violent activities.</a:t>
            </a:r>
          </a:p>
          <a:p>
            <a:pPr>
              <a:buNone/>
            </a:pPr>
            <a:endParaRPr lang="en-US" sz="2000" dirty="0"/>
          </a:p>
          <a:p>
            <a:r>
              <a:rPr lang="en-US" sz="2000" dirty="0"/>
              <a:t> Avoid grief, fear etc.</a:t>
            </a:r>
          </a:p>
          <a:p>
            <a:pPr>
              <a:buNone/>
            </a:pPr>
            <a:endParaRPr lang="en-US" sz="2000" dirty="0"/>
          </a:p>
          <a:p>
            <a:r>
              <a:rPr lang="en-US" sz="2000" dirty="0"/>
              <a:t> Perform joyful functions. </a:t>
            </a:r>
          </a:p>
          <a:p>
            <a:pPr>
              <a:buNone/>
            </a:pPr>
            <a:r>
              <a:rPr lang="en-US" sz="2000" dirty="0"/>
              <a:t> </a:t>
            </a:r>
          </a:p>
          <a:p>
            <a:r>
              <a:rPr lang="en-US" sz="2000" dirty="0"/>
              <a:t> Avoid the places where thoughts likely to promote anger, fear etc</a:t>
            </a:r>
          </a:p>
          <a:p>
            <a:pPr>
              <a:buNone/>
            </a:pPr>
            <a:r>
              <a:rPr lang="en-US" sz="2000" dirty="0">
                <a:latin typeface="Arial Rounded MT Bold" pitchFamily="34" charset="0"/>
              </a:rPr>
              <a:t>      </a:t>
            </a:r>
            <a:endParaRPr lang="en-IN" sz="2000" dirty="0">
              <a:latin typeface="Arial Rounded MT Bold"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58" y="0"/>
            <a:ext cx="8572528" cy="6186309"/>
          </a:xfrm>
          <a:prstGeom prst="rect">
            <a:avLst/>
          </a:prstGeom>
        </p:spPr>
        <p:txBody>
          <a:bodyPr wrap="square">
            <a:spAutoFit/>
          </a:bodyPr>
          <a:lstStyle/>
          <a:p>
            <a:r>
              <a:rPr lang="en-US" sz="2400" dirty="0">
                <a:solidFill>
                  <a:schemeClr val="accent6">
                    <a:lumMod val="50000"/>
                  </a:schemeClr>
                </a:solidFill>
              </a:rPr>
              <a:t>                    </a:t>
            </a:r>
            <a:r>
              <a:rPr lang="en-US" sz="2800" b="1" dirty="0">
                <a:solidFill>
                  <a:schemeClr val="accent6">
                    <a:lumMod val="50000"/>
                  </a:schemeClr>
                </a:solidFill>
              </a:rPr>
              <a:t>BENEFITS OF GARBHINI PARICHARYA </a:t>
            </a:r>
          </a:p>
          <a:p>
            <a:endParaRPr lang="en-US" sz="2800" dirty="0"/>
          </a:p>
          <a:p>
            <a:pPr algn="ctr"/>
            <a:r>
              <a:rPr lang="en-US" sz="2000" b="1" i="1" dirty="0">
                <a:latin typeface="Times New Roman" pitchFamily="18" charset="0"/>
                <a:cs typeface="Times New Roman" pitchFamily="18" charset="0"/>
              </a:rPr>
              <a:t> </a:t>
            </a:r>
            <a:r>
              <a:rPr lang="en-US" sz="2000" b="1" i="1" dirty="0">
                <a:cs typeface="Times New Roman" pitchFamily="18" charset="0"/>
              </a:rPr>
              <a:t>The  Paricharya described in the Shastras help in</a:t>
            </a:r>
          </a:p>
          <a:p>
            <a:pPr algn="ctr"/>
            <a:endParaRPr lang="en-US" sz="2000" b="1" i="1" dirty="0">
              <a:cs typeface="Times New Roman" pitchFamily="18" charset="0"/>
            </a:endParaRPr>
          </a:p>
          <a:p>
            <a:pPr algn="ctr"/>
            <a:r>
              <a:rPr lang="en-US" sz="2000" b="1" i="1" dirty="0">
                <a:cs typeface="Times New Roman" pitchFamily="18" charset="0"/>
              </a:rPr>
              <a:t>           proper development of </a:t>
            </a:r>
            <a:r>
              <a:rPr lang="en-US" sz="2000" b="1" i="1" dirty="0" err="1">
                <a:cs typeface="Times New Roman" pitchFamily="18" charset="0"/>
              </a:rPr>
              <a:t>foetus</a:t>
            </a:r>
            <a:r>
              <a:rPr lang="en-US" sz="2000" b="1" i="1" dirty="0">
                <a:cs typeface="Times New Roman" pitchFamily="18" charset="0"/>
              </a:rPr>
              <a:t> and gives health to mother. By following </a:t>
            </a:r>
          </a:p>
          <a:p>
            <a:pPr algn="ctr"/>
            <a:endParaRPr lang="en-US" sz="2000" b="1" i="1" dirty="0">
              <a:cs typeface="Times New Roman" pitchFamily="18" charset="0"/>
            </a:endParaRPr>
          </a:p>
          <a:p>
            <a:pPr algn="ctr"/>
            <a:r>
              <a:rPr lang="en-US" sz="2000" b="1" i="1" dirty="0">
                <a:cs typeface="Times New Roman" pitchFamily="18" charset="0"/>
              </a:rPr>
              <a:t>timely regimen described in the Shastras, the mother's body parts like</a:t>
            </a:r>
          </a:p>
          <a:p>
            <a:pPr algn="ctr"/>
            <a:endParaRPr lang="en-US" sz="2000" b="1" i="1" dirty="0">
              <a:cs typeface="Times New Roman" pitchFamily="18" charset="0"/>
            </a:endParaRPr>
          </a:p>
          <a:p>
            <a:pPr algn="ctr"/>
            <a:r>
              <a:rPr lang="en-US" sz="2000" b="1" i="1" dirty="0">
                <a:cs typeface="Times New Roman" pitchFamily="18" charset="0"/>
              </a:rPr>
              <a:t>abdomen, flanks, back and genital organs become </a:t>
            </a:r>
            <a:r>
              <a:rPr lang="en-US" sz="2000" b="1" i="1" dirty="0" err="1">
                <a:cs typeface="Times New Roman" pitchFamily="18" charset="0"/>
              </a:rPr>
              <a:t>Mridu</a:t>
            </a:r>
            <a:r>
              <a:rPr lang="en-US" sz="2000" b="1" i="1" dirty="0">
                <a:cs typeface="Times New Roman" pitchFamily="18" charset="0"/>
              </a:rPr>
              <a:t> and </a:t>
            </a:r>
          </a:p>
          <a:p>
            <a:pPr algn="ctr"/>
            <a:endParaRPr lang="en-US" sz="2000" b="1" i="1" dirty="0">
              <a:cs typeface="Times New Roman" pitchFamily="18" charset="0"/>
            </a:endParaRPr>
          </a:p>
          <a:p>
            <a:pPr algn="ctr"/>
            <a:r>
              <a:rPr lang="en-US" sz="2000" b="1" i="1" dirty="0" err="1">
                <a:cs typeface="Times New Roman" pitchFamily="18" charset="0"/>
              </a:rPr>
              <a:t>Anulomana</a:t>
            </a:r>
            <a:r>
              <a:rPr lang="en-US" sz="2000" b="1" i="1" dirty="0">
                <a:cs typeface="Times New Roman" pitchFamily="18" charset="0"/>
              </a:rPr>
              <a:t> of </a:t>
            </a:r>
            <a:r>
              <a:rPr lang="en-US" sz="2000" b="1" i="1" dirty="0" err="1">
                <a:cs typeface="Times New Roman" pitchFamily="18" charset="0"/>
              </a:rPr>
              <a:t>Vayu</a:t>
            </a:r>
            <a:r>
              <a:rPr lang="en-US" sz="2000" b="1" i="1" dirty="0">
                <a:cs typeface="Times New Roman" pitchFamily="18" charset="0"/>
              </a:rPr>
              <a:t> occurs. The natural urges are expelled out easily,</a:t>
            </a:r>
          </a:p>
          <a:p>
            <a:pPr algn="ctr"/>
            <a:endParaRPr lang="en-US" sz="2000" b="1" i="1" dirty="0">
              <a:cs typeface="Times New Roman" pitchFamily="18" charset="0"/>
            </a:endParaRPr>
          </a:p>
          <a:p>
            <a:pPr algn="ctr"/>
            <a:r>
              <a:rPr lang="en-US" sz="2000" b="1" i="1" dirty="0">
                <a:cs typeface="Times New Roman" pitchFamily="18" charset="0"/>
              </a:rPr>
              <a:t>  through their respective passages. The skin and nails become smooth</a:t>
            </a:r>
          </a:p>
          <a:p>
            <a:pPr algn="ctr"/>
            <a:endParaRPr lang="en-US" sz="2000" b="1" i="1" dirty="0">
              <a:cs typeface="Times New Roman" pitchFamily="18" charset="0"/>
            </a:endParaRPr>
          </a:p>
          <a:p>
            <a:pPr algn="ctr"/>
            <a:r>
              <a:rPr lang="en-US" sz="2000" b="1" i="1" dirty="0">
                <a:cs typeface="Times New Roman" pitchFamily="18" charset="0"/>
              </a:rPr>
              <a:t> and </a:t>
            </a:r>
            <a:r>
              <a:rPr lang="en-US" sz="2000" b="1" i="1" dirty="0" err="1">
                <a:cs typeface="Times New Roman" pitchFamily="18" charset="0"/>
              </a:rPr>
              <a:t>Garbhini</a:t>
            </a:r>
            <a:r>
              <a:rPr lang="en-US" sz="2000" b="1" i="1" dirty="0">
                <a:cs typeface="Times New Roman" pitchFamily="18" charset="0"/>
              </a:rPr>
              <a:t> attains high degree of </a:t>
            </a:r>
            <a:r>
              <a:rPr lang="en-US" sz="2000" b="1" i="1" dirty="0" err="1">
                <a:cs typeface="Times New Roman" pitchFamily="18" charset="0"/>
              </a:rPr>
              <a:t>Bala</a:t>
            </a:r>
            <a:r>
              <a:rPr lang="en-US" sz="2000" b="1" i="1" dirty="0">
                <a:cs typeface="Times New Roman" pitchFamily="18" charset="0"/>
              </a:rPr>
              <a:t>, Varna and </a:t>
            </a:r>
            <a:r>
              <a:rPr lang="en-US" sz="2000" b="1" i="1" dirty="0" err="1">
                <a:cs typeface="Times New Roman" pitchFamily="18" charset="0"/>
              </a:rPr>
              <a:t>Ojas</a:t>
            </a:r>
            <a:r>
              <a:rPr lang="en-US" sz="2000" b="1" i="1" dirty="0">
                <a:cs typeface="Times New Roman" pitchFamily="18" charset="0"/>
              </a:rPr>
              <a:t>. She also </a:t>
            </a:r>
          </a:p>
          <a:p>
            <a:pPr algn="ctr"/>
            <a:endParaRPr lang="en-US" sz="2000" b="1" i="1" dirty="0">
              <a:cs typeface="Times New Roman" pitchFamily="18" charset="0"/>
            </a:endParaRPr>
          </a:p>
          <a:p>
            <a:pPr algn="ctr"/>
            <a:r>
              <a:rPr lang="en-US" sz="2000" b="1" i="1" dirty="0">
                <a:cs typeface="Times New Roman" pitchFamily="18" charset="0"/>
              </a:rPr>
              <a:t>reposes timely. All these factors contribute in the full development and</a:t>
            </a:r>
          </a:p>
          <a:p>
            <a:pPr algn="ctr"/>
            <a:endParaRPr lang="en-US" sz="2000" b="1" i="1" dirty="0">
              <a:cs typeface="Times New Roman" pitchFamily="18" charset="0"/>
            </a:endParaRPr>
          </a:p>
          <a:p>
            <a:pPr algn="ctr"/>
            <a:r>
              <a:rPr lang="en-US" sz="2000" b="1" i="1" dirty="0">
                <a:cs typeface="Times New Roman" pitchFamily="18" charset="0"/>
              </a:rPr>
              <a:t> normal  delivery of a child with all qualities and health</a:t>
            </a:r>
            <a:r>
              <a:rPr lang="en-US" sz="2000" b="1" i="1" dirty="0">
                <a:latin typeface="Times New Roman" pitchFamily="18" charset="0"/>
                <a:cs typeface="Times New Roman" pitchFamily="18" charset="0"/>
              </a:rPr>
              <a:t>.</a:t>
            </a:r>
            <a:endParaRPr lang="en-IN" sz="2000" b="1" i="1" dirty="0">
              <a:latin typeface="Times New Roman" pitchFamily="18" charset="0"/>
              <a:cs typeface="Times New Roman" pitchFamily="18" charset="0"/>
            </a:endParaRPr>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85000" lnSpcReduction="20000"/>
          </a:bodyPr>
          <a:lstStyle/>
          <a:p>
            <a:r>
              <a:rPr lang="en-US" dirty="0"/>
              <a:t>History taking, examination and advice of a pregnant woman  is called antenatal(prenatal) care.</a:t>
            </a:r>
          </a:p>
          <a:p>
            <a:pPr>
              <a:buNone/>
            </a:pPr>
            <a:r>
              <a:rPr lang="en-US" u="sng" dirty="0" err="1">
                <a:solidFill>
                  <a:srgbClr val="FF0000"/>
                </a:solidFill>
              </a:rPr>
              <a:t>Anenatal</a:t>
            </a:r>
            <a:r>
              <a:rPr lang="en-US" u="sng" dirty="0">
                <a:solidFill>
                  <a:srgbClr val="FF0000"/>
                </a:solidFill>
              </a:rPr>
              <a:t> visit </a:t>
            </a:r>
            <a:r>
              <a:rPr lang="en-US" dirty="0"/>
              <a:t>:</a:t>
            </a:r>
          </a:p>
          <a:p>
            <a:r>
              <a:rPr lang="en-US" dirty="0"/>
              <a:t>In the developing countries, </a:t>
            </a:r>
            <a:r>
              <a:rPr lang="en-US" dirty="0">
                <a:solidFill>
                  <a:schemeClr val="accent1"/>
                </a:solidFill>
              </a:rPr>
              <a:t>as per WHO </a:t>
            </a:r>
            <a:r>
              <a:rPr lang="en-US" dirty="0"/>
              <a:t>recommendation, at least 4 visits;</a:t>
            </a:r>
          </a:p>
          <a:p>
            <a:pPr>
              <a:buFont typeface="Wingdings" pitchFamily="2" charset="2"/>
              <a:buChar char="ü"/>
            </a:pPr>
            <a:r>
              <a:rPr lang="en-US" dirty="0"/>
              <a:t>first in second trimester around 16 weeks</a:t>
            </a:r>
          </a:p>
          <a:p>
            <a:pPr>
              <a:buFont typeface="Wingdings" pitchFamily="2" charset="2"/>
              <a:buChar char="ü"/>
            </a:pPr>
            <a:r>
              <a:rPr lang="en-US" dirty="0"/>
              <a:t>second between 24 and 28 weeks</a:t>
            </a:r>
          </a:p>
          <a:p>
            <a:pPr>
              <a:buFont typeface="Wingdings" pitchFamily="2" charset="2"/>
              <a:buChar char="ü"/>
            </a:pPr>
            <a:r>
              <a:rPr lang="en-US" dirty="0"/>
              <a:t>third visit at 32 weeks</a:t>
            </a:r>
          </a:p>
          <a:p>
            <a:pPr>
              <a:buFont typeface="Wingdings" pitchFamily="2" charset="2"/>
              <a:buChar char="ü"/>
            </a:pPr>
            <a:r>
              <a:rPr lang="en-US" dirty="0"/>
              <a:t> fourth visit at 36 weeks</a:t>
            </a:r>
          </a:p>
          <a:p>
            <a:pPr>
              <a:buNone/>
            </a:pPr>
            <a:endParaRPr lang="en-US" dirty="0"/>
          </a:p>
          <a:p>
            <a:pPr>
              <a:buNone/>
            </a:pPr>
            <a:r>
              <a:rPr lang="en-US" dirty="0"/>
              <a:t>Generally checkup is done :</a:t>
            </a:r>
          </a:p>
          <a:p>
            <a:pPr>
              <a:buFont typeface="Wingdings" pitchFamily="2" charset="2"/>
              <a:buChar char="ü"/>
            </a:pPr>
            <a:r>
              <a:rPr lang="en-US" dirty="0"/>
              <a:t> 4 weeks interval up to 28 weeks</a:t>
            </a:r>
          </a:p>
          <a:p>
            <a:pPr>
              <a:buFont typeface="Wingdings" pitchFamily="2" charset="2"/>
              <a:buChar char="ü"/>
            </a:pPr>
            <a:r>
              <a:rPr lang="en-US" dirty="0"/>
              <a:t>2 weeks interval up to 36 weeks</a:t>
            </a:r>
          </a:p>
          <a:p>
            <a:pPr>
              <a:buFont typeface="Wingdings" pitchFamily="2" charset="2"/>
              <a:buChar char="ü"/>
            </a:pPr>
            <a:r>
              <a:rPr lang="en-US" dirty="0"/>
              <a:t>weekly till delivery</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332</TotalTime>
  <Words>1599</Words>
  <Application>Microsoft Office PowerPoint</Application>
  <PresentationFormat>On-screen Show (4:3)</PresentationFormat>
  <Paragraphs>187</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GARBHINI PARICHARYA ANTE-NATAL CARE </vt:lpstr>
      <vt:lpstr>NORMAL DIETETICS AND MODE OF LIFE OF PREGNANT WOMAN</vt:lpstr>
      <vt:lpstr>PowerPoint Presentation</vt:lpstr>
      <vt:lpstr>PowerPoint Presentation</vt:lpstr>
      <vt:lpstr>PowerPoint Presentation</vt:lpstr>
      <vt:lpstr>DIETETICS AND MODE OF LIFE CONTRA-INDICATED IN PREGNENCY</vt:lpstr>
      <vt:lpstr>PowerPoint Presentation</vt:lpstr>
      <vt:lpstr>PowerPoint Presentation</vt:lpstr>
      <vt:lpstr>PowerPoint Presentation</vt:lpstr>
      <vt:lpstr>PowerPoint Presentation</vt:lpstr>
      <vt:lpstr>PowerPoint Presentation</vt:lpstr>
      <vt:lpstr>ANTENATAL ADVICE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DEEPIKA</dc:creator>
  <cp:lastModifiedBy>Robin Chaudhary</cp:lastModifiedBy>
  <cp:revision>46</cp:revision>
  <dcterms:created xsi:type="dcterms:W3CDTF">2006-08-16T00:00:00Z</dcterms:created>
  <dcterms:modified xsi:type="dcterms:W3CDTF">2020-05-01T11:05:04Z</dcterms:modified>
</cp:coreProperties>
</file>